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5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26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8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29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31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32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33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34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35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36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37.xml" ContentType="application/vnd.openxmlformats-officedocument.presentationml.notesSlide+xml"/>
  <Override PartName="/ppt/comments/comment1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60" r:id="rId5"/>
    <p:sldId id="261" r:id="rId6"/>
    <p:sldId id="323" r:id="rId7"/>
    <p:sldId id="32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4" r:id="rId26"/>
    <p:sldId id="285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82" r:id="rId39"/>
    <p:sldId id="297" r:id="rId40"/>
    <p:sldId id="301" r:id="rId41"/>
    <p:sldId id="302" r:id="rId42"/>
    <p:sldId id="300" r:id="rId43"/>
    <p:sldId id="299" r:id="rId44"/>
    <p:sldId id="279" r:id="rId45"/>
    <p:sldId id="281" r:id="rId46"/>
    <p:sldId id="303" r:id="rId47"/>
    <p:sldId id="304" r:id="rId48"/>
    <p:sldId id="305" r:id="rId49"/>
    <p:sldId id="306" r:id="rId50"/>
    <p:sldId id="308" r:id="rId51"/>
    <p:sldId id="307" r:id="rId52"/>
    <p:sldId id="309" r:id="rId53"/>
    <p:sldId id="313" r:id="rId54"/>
    <p:sldId id="311" r:id="rId55"/>
    <p:sldId id="310" r:id="rId56"/>
    <p:sldId id="314" r:id="rId57"/>
    <p:sldId id="315" r:id="rId58"/>
    <p:sldId id="316" r:id="rId59"/>
    <p:sldId id="318" r:id="rId60"/>
    <p:sldId id="319" r:id="rId61"/>
    <p:sldId id="321" r:id="rId62"/>
    <p:sldId id="322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g Razik" initials="BR" lastIdx="2" clrIdx="0">
    <p:extLst>
      <p:ext uri="{19B8F6BF-5375-455C-9EA6-DF929625EA0E}">
        <p15:presenceInfo xmlns:p15="http://schemas.microsoft.com/office/powerpoint/2012/main" userId="d6f92bd93302e77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1-22T23:33:54.671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7CA5-CD51-4B05-A861-C0F6FA3C1DFD}" type="datetimeFigureOut">
              <a:rPr lang="fr-FR" smtClean="0"/>
              <a:t>23/01/2013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9BDF5-377D-4040-BA1A-7DA9867A04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08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ثمّ توقّع الأثر على التّلاميذ ← الدّراسات تقول أنّ البيئة تمثّل 40 % الأقلّ من نجاح العملية التّعليمية أو التّدريبية.</a:t>
            </a:r>
            <a:endParaRPr lang="fr-FR" sz="1200" dirty="0" smtClean="0"/>
          </a:p>
          <a:p>
            <a:pPr lvl="0" algn="r" rtl="1"/>
            <a:r>
              <a:rPr lang="ar-DZ" sz="1200" dirty="0" smtClean="0"/>
              <a:t>البيئة = الظّروف المادّية والنّفسية والأخيرة أهمّ.</a:t>
            </a:r>
            <a:endParaRPr lang="fr-FR" sz="1200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487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(</a:t>
            </a:r>
            <a:r>
              <a:rPr lang="ar-DZ" sz="1200" b="1" dirty="0" smtClean="0"/>
              <a:t>آلاف الرّسائل السّلبية / القليل جدّا </a:t>
            </a:r>
            <a:r>
              <a:rPr lang="fr-FR" sz="1200" b="1" dirty="0" smtClean="0"/>
              <a:t>600 </a:t>
            </a:r>
            <a:r>
              <a:rPr lang="ar-DZ" sz="1200" b="1" dirty="0" smtClean="0"/>
              <a:t> من الرّسائل السّلبية</a:t>
            </a:r>
          </a:p>
          <a:p>
            <a:pPr lvl="0" algn="r" rtl="1"/>
            <a:r>
              <a:rPr lang="ar-DZ" sz="1200" b="1" dirty="0" smtClean="0"/>
              <a:t>إحصائية الإبداع من 90% 5 سنوات، إلى 10% عند 7سنوات، إلى 2% عند 8 سنوات ويبقى كذلك إلى 45 سنة</a:t>
            </a:r>
            <a:r>
              <a:rPr lang="ar-DZ" sz="1200" dirty="0" smtClean="0"/>
              <a:t>). 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احذر أن تكون سببا في كسره: قصّة بروس لي مع مدرّسته، قصّة </a:t>
            </a:r>
            <a:r>
              <a:rPr lang="ar-D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طوماس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أديسون،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653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هذه معركة إن دخلتها فأنت خاسر دوما!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772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هذه معركة إن دخلتها فأنت خاسر دوما!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161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ar-DZ" sz="8800" dirty="0" smtClean="0"/>
              <a:t>(الدّراسة التي تقول أنّ من بين أسباب الجريمة عدم امتلاك المجرمين لفرص التّعبير عن ذواتهم إمّا لقهر المحيط أو عدم قدرتهم وعدم امتلاكهم للمهارة اللّازمة)</a:t>
            </a:r>
            <a:endParaRPr lang="fr-FR" sz="8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059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r" rtl="1"/>
            <a:r>
              <a:rPr lang="ar-DZ" sz="8800" dirty="0" smtClean="0"/>
              <a:t>(الدّراسة التي تقول أنّ من بين أسباب الجريمة عدم امتلاك المجرمين لفرص التّعبير عن ذواتهم إمّا لقهر المحيط أو عدم قدرتهم وعدم امتلاكهم للمهارة اللّازمة)</a:t>
            </a:r>
            <a:endParaRPr lang="fr-FR" sz="8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105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b="1" dirty="0" smtClean="0"/>
              <a:t>(المتعاون المنضبط، المتكبّر المغرور، الحركي غير المنتبه، الانعزالي المنطوي، العدواني، ....)</a:t>
            </a:r>
            <a:endParaRPr lang="fr-FR" sz="900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5574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/>
            <a:r>
              <a:rPr lang="ar-DZ" sz="1200" b="1" dirty="0" smtClean="0"/>
              <a:t>تساعدنا، تريحنا، ...</a:t>
            </a:r>
            <a:endParaRPr lang="fr-FR" sz="1200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756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 rtl="1"/>
            <a:r>
              <a:rPr lang="ar-DZ" sz="1200" b="1" dirty="0" smtClean="0"/>
              <a:t>(تؤرّقك؟ تفسد عليك عملك؟)؟</a:t>
            </a:r>
            <a:endParaRPr lang="fr-FR" sz="120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621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b="1" dirty="0" smtClean="0"/>
              <a:t>الشّركات والمؤسّسات النّاجحة، تبحث دوما عن التّنوّع في فرق عملها ويحرص القادة النّاجحون دوما على ذلك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b="1" dirty="0" smtClean="0"/>
              <a:t>فإن لم تعذّر</a:t>
            </a:r>
            <a:r>
              <a:rPr lang="ar-DZ" sz="1200" b="1" baseline="0" dirty="0" smtClean="0"/>
              <a:t>، درّبوا بعض أفرادهم على تقمّص شخصيات تختلف عن شخصياتهم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b="1" baseline="0" dirty="0" smtClean="0"/>
              <a:t>التّنوع = الثّراء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b="1" baseline="0" dirty="0" smtClean="0"/>
              <a:t>التّنوع = الإبداع</a:t>
            </a:r>
            <a:endParaRPr lang="fr-FR" sz="900" dirty="0" smtClean="0"/>
          </a:p>
          <a:p>
            <a:pPr algn="r" rt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664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نحن في الغالب</a:t>
            </a:r>
            <a:r>
              <a:rPr lang="ar-D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نتعامل 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مع الطّبقة السّطحية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أردت التّأثير لابدّ من الغوص إلى الطّبقات الدّاخلية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17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ركّز على الأثر الكبير الذي سيجنونه إذا صنعوا البيئة الجيّدة (تعب يسير لمدّة قصيرة </a:t>
            </a:r>
            <a:r>
              <a:rPr lang="fr-FR" sz="1200" dirty="0" smtClean="0">
                <a:sym typeface="Symbol" panose="05050102010706020507" pitchFamily="18" charset="2"/>
              </a:rPr>
              <a:t></a:t>
            </a:r>
            <a:r>
              <a:rPr lang="ar-DZ" sz="1200" dirty="0" smtClean="0"/>
              <a:t> راحة كبيرة ولمدّة أطول: الموازنة العقلية بين الأمرين + التّأثير العاطفي)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04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DZ" sz="1600" dirty="0" smtClean="0"/>
              <a:t>من لا يفهم مشاعره ودوافعه وحوافزه وأحاسيسه، لا يمكنه التّحكّم في ردود أفعاله، ومن يتعامل بردود الأفعال لا يمكنه أن يؤثّر أبدا!)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82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DZ" sz="1600" dirty="0" smtClean="0"/>
              <a:t>من لا يفهم مشاعره ودوافعه وحوافزه وأحاسيسه، لا يمكنه التّحكّم في ردود أفعاله، ومن يتعامل بردود الأفعال لا يمكنه أن يؤثّر أبدا!)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646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DZ" sz="1600" dirty="0" smtClean="0"/>
              <a:t>من لا يفهم مشاعره ودوافعه وحوافزه وأحاسيسه، لا يمكنه التّحكّم في ردود أفعاله، ومن يتعامل بردود الأفعال لا يمكنه أن يؤثّر أبدا!)</a:t>
            </a:r>
            <a:endParaRPr lang="fr-FR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324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76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8495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5634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609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9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83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40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كسبت قلبه، كسبت منه كلّ شيء ← إذا أحبّك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Symbol" panose="05050102010706020507" pitchFamily="18" charset="2"/>
              </a:rPr>
              <a:t>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أحبّ مادّتك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472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26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Blip>
                <a:blip r:embed="rId3"/>
              </a:buBlip>
            </a:pPr>
            <a:r>
              <a:rPr lang="ar-DZ" sz="1200" dirty="0" smtClean="0"/>
              <a:t> الأنشطة الحركية </a:t>
            </a:r>
            <a:r>
              <a:rPr lang="ar-SA" sz="1200" dirty="0" smtClean="0"/>
              <a:t>كالكتابة على السبورة أو الدفتر</a:t>
            </a:r>
            <a:endParaRPr lang="ar-DZ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0934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806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09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هل يمكن للتّلاميذ أن يتعلّموا دون حركة ودون أصوات؟ وهل يمكن أن يتعلّموا دون أن يفسدوا ولا أن يكسروا شيئا ولا أن تقع منهم أخطاء؟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الأخطاء فرص عظيمة للتّعلّم والتّعليم أيضا.</a:t>
            </a:r>
          </a:p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من يقلي لنا هذه البيضة دون كسرها؟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إذا نظرت إلى هذه الأشياء على أنّها أسس وفرص عظيمة للتّعلّم فسوف تتغيّر أحاسيسك نحوها.  (الضّجيج فوق قاعة التّدريب)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090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هذا النّوع من التّلاميذ فرصة نادرة للسّيطرة التّامّة على القسم!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952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Blip>
                <a:blip r:embed="rId3"/>
              </a:buBlip>
            </a:pPr>
            <a:r>
              <a:rPr lang="ar-DZ" sz="1200" dirty="0" smtClean="0"/>
              <a:t> يصلح ليكون رئيسا للقسم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33114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dirty="0" smtClean="0"/>
              <a:t>جاك </a:t>
            </a:r>
            <a:r>
              <a:rPr lang="ar-DZ" sz="1200" dirty="0" err="1" smtClean="0"/>
              <a:t>وولش</a:t>
            </a:r>
            <a:r>
              <a:rPr lang="ar-DZ" sz="1200" dirty="0" smtClean="0"/>
              <a:t>: أنا ألعب!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dirty="0" smtClean="0"/>
              <a:t>القوّة الحقيقة هي ملك النفس عند الغضب والإنجاز الحقيقي هو جعل تلاميذك يتغيّرون والمتعة الحقيقية في رؤيتهم ينضجون وينجحون ويدعون لك ولذريّتك و...</a:t>
            </a:r>
            <a:r>
              <a:rPr lang="ar-DZ" sz="1200" baseline="0" dirty="0" smtClean="0"/>
              <a:t> و...</a:t>
            </a:r>
            <a:r>
              <a:rPr lang="ar-DZ" sz="1200" dirty="0" smtClean="0"/>
              <a:t>(التّأثير / حديث ليس الشّديد بالسّرعة)</a:t>
            </a:r>
            <a:endParaRPr lang="fr-FR" sz="1200" dirty="0" smtClean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lvl="0" algn="r" rtl="1"/>
            <a:r>
              <a:rPr lang="ar-DZ" sz="1200" smtClean="0"/>
              <a:t> </a:t>
            </a:r>
            <a:r>
              <a:rPr lang="ar-DZ" sz="1200" dirty="0" smtClean="0"/>
              <a:t>أنواع الذّكاء السّبعة </a:t>
            </a:r>
            <a:r>
              <a:rPr lang="ar-DZ" sz="1200" dirty="0" err="1" smtClean="0"/>
              <a:t>لغاردنر</a:t>
            </a:r>
            <a:r>
              <a:rPr lang="ar-DZ" sz="1200" dirty="0" smtClean="0"/>
              <a:t> (اللّغوي، الحركي، الطّبيعي البيئي، الذّاتي، الاجتماعي، المكاني – البصري (الفضائي)، المنطقي) فهمها </a:t>
            </a:r>
            <a:r>
              <a:rPr lang="fr-FR" sz="1200" dirty="0" smtClean="0">
                <a:sym typeface="Symbol" panose="05050102010706020507" pitchFamily="18" charset="2"/>
              </a:rPr>
              <a:t></a:t>
            </a:r>
            <a:r>
              <a:rPr lang="ar-DZ" sz="1200" dirty="0" smtClean="0"/>
              <a:t> فهم الفروق بين التّلاميذ ومراعاتها واحترامها، بل حمد الله </a:t>
            </a:r>
            <a:r>
              <a:rPr lang="fr-FR" sz="1200" dirty="0" smtClean="0">
                <a:sym typeface="AGA Arabesque" panose="05000000000000000000" pitchFamily="2" charset="2"/>
              </a:rPr>
              <a:t></a:t>
            </a:r>
            <a:r>
              <a:rPr lang="ar-DZ" sz="1200" dirty="0" smtClean="0"/>
              <a:t> على أن أوجدها وإلّا لاختفت بعض الحرف تماما واضطر الإنسان إلى فعل كلّ شيء بنفسه. + فهم ما هي </a:t>
            </a:r>
            <a:r>
              <a:rPr lang="ar-DZ" sz="1200" dirty="0" err="1" smtClean="0"/>
              <a:t>الذّكاءات</a:t>
            </a:r>
            <a:r>
              <a:rPr lang="ar-DZ" sz="1200" dirty="0" smtClean="0"/>
              <a:t> الضّرورية للأستاذ: (الاجتماعي + المنطقي + اللّغوي، ) ← 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1587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dirty="0" smtClean="0"/>
              <a:t>لا</a:t>
            </a:r>
            <a:r>
              <a:rPr lang="ar-DZ" baseline="0" dirty="0" smtClean="0"/>
              <a:t> شيء يؤثّر في النّفس والقلب مثل تفهّم الآخرين لظروفها وحاجاتها   -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baseline="0" dirty="0" smtClean="0"/>
              <a:t>التّفهّم = النّظر إلى العالم بعيون الآخر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تقفز على واقعه: كيف تعاملت مع تلاميذك صبيحة 15 نوفمبر 2009؟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تحاسبه بعقليتك الآن ولكن تذكّر عندما كنت في مثل سنّه: قصّة مخيّم الشّباب وأكرم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535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dirty="0" smtClean="0"/>
              <a:t>لا</a:t>
            </a:r>
            <a:r>
              <a:rPr lang="ar-DZ" baseline="0" dirty="0" smtClean="0"/>
              <a:t> شيء يؤثّر في النّفس والقلب مثل تفهّم الآخرين لظروفها وحاجاتها   -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baseline="0" dirty="0" smtClean="0"/>
              <a:t>التّفهّم = النّظر إلى العالم بعيون الآخر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تقفز على واقعه: كيف تعاملت مع تلاميذك صبيحة 15 نوفمبر 2009؟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لا تحاسبه بعقليتك الآن ولكن تذكّر عندما كنت في مثل سنّه: قصّة مخيّم الشّباب وأكرم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40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إذا تركت له قدرا من الحريّة خصوصا في الاختيار </a:t>
            </a:r>
          </a:p>
          <a:p>
            <a:pPr lvl="0" algn="r" rtl="1"/>
            <a:r>
              <a:rPr lang="ar-DZ" sz="1200" dirty="0" smtClean="0"/>
              <a:t>+ ناقشته وأقنعته ولم تفرض عليه + حمّله المسؤولية ...) </a:t>
            </a:r>
            <a:r>
              <a:rPr lang="fr-FR" sz="1200" dirty="0" smtClean="0">
                <a:sym typeface="Symbol" panose="05050102010706020507" pitchFamily="18" charset="2"/>
              </a:rPr>
              <a:t></a:t>
            </a:r>
            <a:r>
              <a:rPr lang="ar-DZ" sz="1200" dirty="0" smtClean="0"/>
              <a:t> سيسلّمك قيادته طواعيّة</a:t>
            </a:r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60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عندما تظهر له نوعا من الاحترام وتعبّر له عنه </a:t>
            </a:r>
            <a:r>
              <a:rPr lang="fr-FR" sz="1200" dirty="0" smtClean="0">
                <a:sym typeface="Symbol" panose="05050102010706020507" pitchFamily="18" charset="2"/>
              </a:rPr>
              <a:t></a:t>
            </a:r>
            <a:r>
              <a:rPr lang="ar-DZ" sz="1200" dirty="0" smtClean="0"/>
              <a:t> يبادلك احتراما كبيرا ويسعد بمساعدتك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كرّر على مسامعه أنّك تحترمه كرجل، أو كامرأة ناضجة ومع مرور الوقت سيقتنع بذلك فلا يتصرف إلّا على هذا الأساس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382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اجعله يشعر أنّك تحبّه وتحبّ مصلحته وأنّك</a:t>
            </a:r>
            <a:r>
              <a:rPr lang="ar-DZ" sz="1200" baseline="0" dirty="0" smtClean="0"/>
              <a:t> حريص عليه وسوف يسلسل قياده لك. (ادفع بالتي هي أحسن)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7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r>
              <a:rPr lang="ar-DZ" sz="1200" dirty="0" smtClean="0"/>
              <a:t>ماذا تخسر إن أثنيت على أحدهم: (وإنّ الرّجل ليتكلّم بالكلمة من رضوان الله...)</a:t>
            </a:r>
            <a:r>
              <a:rPr lang="ar-DZ" sz="1200" baseline="0" dirty="0" smtClean="0"/>
              <a:t> ← قصّة أشواق والكلمة</a:t>
            </a:r>
          </a:p>
          <a:p>
            <a:pPr lvl="0" algn="r" rtl="1"/>
            <a:r>
              <a:rPr lang="ar-DZ" sz="1200" baseline="0" dirty="0" smtClean="0"/>
              <a:t>شجّع إنجازاته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اجعل حديثك معه إيجابيا: مناداتهم بأسمائهم + لقب يا أستاذ فلان، يا دكتورة فلانة، يا .... .... خصوصا إذا عرفت </a:t>
            </a:r>
            <a:r>
              <a:rPr lang="ar-D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ميولاتهم</a:t>
            </a:r>
            <a:r>
              <a:rPr lang="ar-D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أو بأسماء علماء. (مدارس اليابان)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algn="r" rtl="1"/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9BDF5-377D-4040-BA1A-7DA9867A0433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1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/>
              <a:t>كيف تكسب تلميذك؟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5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مظاهر طبيعية في المراهق تقلق الكبار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DZ" sz="3600" dirty="0"/>
              <a:t>يجد صعوبة في التّعبير عن نفسه وخصوصا مشاعره، فهو لا يتفاعل مع الآخرين، ولا يشاركهم مشاعرهم.</a:t>
            </a:r>
            <a:endParaRPr lang="fr-FR" sz="3600" dirty="0"/>
          </a:p>
          <a:p>
            <a:pPr lvl="0" algn="r" rtl="1"/>
            <a:r>
              <a:rPr lang="ar-DZ" sz="3600" dirty="0" smtClean="0"/>
              <a:t>يعوّض حركة الطّفولة بالعنف </a:t>
            </a:r>
            <a:r>
              <a:rPr lang="ar-DZ" sz="3600" dirty="0"/>
              <a:t>اللّفظي والرّدود العنيفة</a:t>
            </a:r>
            <a:endParaRPr lang="fr-FR" sz="3600" dirty="0"/>
          </a:p>
          <a:p>
            <a:pPr lvl="0" algn="r" rtl="1"/>
            <a:r>
              <a:rPr lang="ar-DZ" sz="3600" dirty="0"/>
              <a:t>يحتاج إلى الخلوة</a:t>
            </a:r>
            <a:endParaRPr lang="fr-FR" sz="3600" dirty="0"/>
          </a:p>
          <a:p>
            <a:pPr lvl="0" algn="r" rtl="1"/>
            <a:r>
              <a:rPr lang="ar-DZ" sz="3600" dirty="0"/>
              <a:t>يبدي حساسية مفرطة إذا لم يجد من يفهمه (تصدر منه </a:t>
            </a:r>
            <a:r>
              <a:rPr lang="ar-DZ" sz="3600" dirty="0" err="1"/>
              <a:t>سلوكات</a:t>
            </a:r>
            <a:r>
              <a:rPr lang="ar-DZ" sz="3600" dirty="0"/>
              <a:t> مزعجة وعنيفة، تخريب الممتلكات، السّرقة، التّدخين، </a:t>
            </a:r>
            <a:r>
              <a:rPr lang="ar-DZ" sz="3600" dirty="0" smtClean="0"/>
              <a:t>...)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1632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مظاهر طبيعية في المراهق تقلق الكبار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DZ" sz="3600" dirty="0" smtClean="0"/>
              <a:t>يميل </a:t>
            </a:r>
            <a:r>
              <a:rPr lang="ar-DZ" sz="3600" dirty="0"/>
              <a:t>إلى الفوضى وقلّة التّنظيم (إرغامه على التّنظيم خطأ فادح، يفوّت عليه فرصا كبيرة للتّعلّم)</a:t>
            </a:r>
            <a:endParaRPr lang="fr-FR" sz="3600" dirty="0"/>
          </a:p>
          <a:p>
            <a:pPr lvl="0" algn="r" rtl="1"/>
            <a:r>
              <a:rPr lang="ar-DZ" sz="3600" dirty="0"/>
              <a:t>يميل إلى مصادقة من هم أكبر منه (يتطلّع إلى مرحلة الرّجولة) (من أخطر الصّفات إذا استعملها مع رفقاء السّوء)</a:t>
            </a:r>
            <a:endParaRPr lang="fr-FR" sz="3600" dirty="0"/>
          </a:p>
          <a:p>
            <a:pPr lvl="0" algn="r" rtl="1"/>
            <a:r>
              <a:rPr lang="ar-DZ" sz="3600" dirty="0"/>
              <a:t>يرفض الأوامر غير المبرّرة (التّمرّد على القوانين والعادات والتّقاليد</a:t>
            </a:r>
            <a:endParaRPr lang="fr-FR" sz="3600" dirty="0"/>
          </a:p>
          <a:p>
            <a:pPr lvl="0" algn="r" rtl="1"/>
            <a:endParaRPr lang="fr-FR" sz="2000" dirty="0"/>
          </a:p>
          <a:p>
            <a:pPr algn="r" rtl="1">
              <a:buBlip>
                <a:blip r:embed="rId2"/>
              </a:buBlip>
            </a:pP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09958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مظاهر طبيعية في المراهق تقلق الكبار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DZ" sz="3600" dirty="0" smtClean="0"/>
              <a:t>يرفض </a:t>
            </a:r>
            <a:r>
              <a:rPr lang="ar-DZ" sz="3600" dirty="0"/>
              <a:t>تحمّل المسؤولية المفروضة عليه دون بيان القيمة المضافة إليه</a:t>
            </a:r>
            <a:endParaRPr lang="fr-FR" sz="3600" dirty="0"/>
          </a:p>
          <a:p>
            <a:pPr lvl="0" algn="r" rtl="1"/>
            <a:r>
              <a:rPr lang="ar-DZ" sz="3600" dirty="0"/>
              <a:t>يميل إلى المنافسة والتّحدّيات والمغامرة (ترفعه إلى العلياء / قد تهوي به إلى الهاوية)</a:t>
            </a:r>
            <a:endParaRPr lang="fr-FR" sz="3600" dirty="0"/>
          </a:p>
          <a:p>
            <a:pPr lvl="0" algn="r" rtl="1"/>
            <a:r>
              <a:rPr lang="ar-DZ" sz="3600" dirty="0"/>
              <a:t>كثير التّساؤلات وإثارة الإشكاليات</a:t>
            </a:r>
            <a:endParaRPr lang="fr-FR" sz="3600" dirty="0"/>
          </a:p>
          <a:p>
            <a:pPr lvl="0" algn="r" rtl="1"/>
            <a:r>
              <a:rPr lang="ar-DZ" sz="3600" dirty="0"/>
              <a:t>بناء الاتّجاهات والمواقف</a:t>
            </a:r>
            <a:endParaRPr lang="fr-FR" sz="3600" dirty="0"/>
          </a:p>
          <a:p>
            <a:pPr lvl="0" algn="r" rtl="1"/>
            <a:r>
              <a:rPr lang="ar-DZ" sz="3600" dirty="0"/>
              <a:t>سرعة الانفعال وكثرة القلق</a:t>
            </a:r>
            <a:endParaRPr lang="fr-FR" sz="3600" dirty="0"/>
          </a:p>
          <a:p>
            <a:pPr marL="0" indent="0" algn="r" rtl="1">
              <a:buNone/>
            </a:pP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16144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مظاهر طبيعية في المراهق تقلق الكبار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DZ" sz="3600" dirty="0" smtClean="0"/>
              <a:t>يصبح </a:t>
            </a:r>
            <a:r>
              <a:rPr lang="ar-DZ" sz="3600" dirty="0"/>
              <a:t>أكثر حاجة إلى الرّعاية منه في سن 12</a:t>
            </a:r>
            <a:endParaRPr lang="fr-FR" sz="3600" dirty="0"/>
          </a:p>
          <a:p>
            <a:pPr lvl="0" algn="r" rtl="1"/>
            <a:r>
              <a:rPr lang="ar-DZ" sz="3600" dirty="0"/>
              <a:t>يصبح هو محور اهتمام نفسه</a:t>
            </a:r>
            <a:endParaRPr lang="fr-FR" sz="3600" dirty="0"/>
          </a:p>
          <a:p>
            <a:pPr lvl="0" algn="r" rtl="1"/>
            <a:r>
              <a:rPr lang="ar-DZ" sz="3600" dirty="0"/>
              <a:t>يميل إلى مشاهدة التّلفزيون والنّوم والقيام بالأعمال التي لا تتطلّب جهدا</a:t>
            </a:r>
            <a:endParaRPr lang="fr-FR" sz="3600" dirty="0"/>
          </a:p>
          <a:p>
            <a:pPr lvl="0" algn="r" rtl="1"/>
            <a:r>
              <a:rPr lang="ar-DZ" sz="3600" dirty="0"/>
              <a:t>يحاول جلب انتباه الآخرين بملبسه وتصرّفاته (مفتاح كبير) </a:t>
            </a:r>
            <a:endParaRPr lang="fr-FR" sz="3600" dirty="0"/>
          </a:p>
          <a:p>
            <a:pPr lvl="0" algn="r" rtl="1"/>
            <a:r>
              <a:rPr lang="ar-DZ" sz="3600" dirty="0"/>
              <a:t>التّقليد الأعمى بلا هدف واضح </a:t>
            </a:r>
            <a:endParaRPr lang="fr-FR" sz="3600" dirty="0"/>
          </a:p>
          <a:p>
            <a:pPr lvl="0" algn="r" rtl="1"/>
            <a:endParaRPr lang="fr-FR" sz="2000" dirty="0"/>
          </a:p>
          <a:p>
            <a:pPr algn="r" rtl="1">
              <a:buBlip>
                <a:blip r:embed="rId2"/>
              </a:buBlip>
            </a:pP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38048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   توقّف، هناك مشكلة!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8171" y="2286000"/>
            <a:ext cx="5725886" cy="4023360"/>
          </a:xfrm>
        </p:spPr>
        <p:txBody>
          <a:bodyPr>
            <a:noAutofit/>
          </a:bodyPr>
          <a:lstStyle/>
          <a:p>
            <a:pPr algn="ctr" rtl="1">
              <a:buBlip>
                <a:blip r:embed="rId2"/>
              </a:buBlip>
            </a:pPr>
            <a:r>
              <a:rPr lang="ar-DZ" sz="7200" dirty="0" smtClean="0"/>
              <a:t> أستاذي الكريم؛</a:t>
            </a:r>
          </a:p>
          <a:p>
            <a:pPr marL="0" indent="0" algn="ctr" rtl="1">
              <a:buNone/>
            </a:pPr>
            <a:r>
              <a:rPr lang="ar-DZ" sz="7200" dirty="0" smtClean="0"/>
              <a:t>هل أنا رجل أم طفل؟</a:t>
            </a:r>
            <a:endParaRPr lang="fr-FR" sz="7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4" y="326572"/>
            <a:ext cx="44804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431549"/>
            <a:ext cx="1231271" cy="185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صفات تزعج المراهق من الكبار! 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90800" y="2286000"/>
            <a:ext cx="7826828" cy="4023360"/>
          </a:xfrm>
        </p:spPr>
        <p:txBody>
          <a:bodyPr>
            <a:noAutofit/>
          </a:bodyPr>
          <a:lstStyle/>
          <a:p>
            <a:pPr lvl="1" algn="r" rtl="1"/>
            <a:r>
              <a:rPr lang="ar-DZ" sz="3600" dirty="0" smtClean="0"/>
              <a:t> التّوبيخ </a:t>
            </a:r>
            <a:r>
              <a:rPr lang="ar-DZ" sz="3600" dirty="0"/>
              <a:t>المستمر</a:t>
            </a:r>
            <a:endParaRPr lang="fr-FR" sz="2000" dirty="0"/>
          </a:p>
          <a:p>
            <a:pPr lvl="1" algn="r" rtl="1"/>
            <a:r>
              <a:rPr lang="ar-DZ" sz="3600" dirty="0" smtClean="0"/>
              <a:t> الاستبداد </a:t>
            </a:r>
            <a:r>
              <a:rPr lang="ar-DZ" sz="3600" dirty="0"/>
              <a:t>وفرض الرّأي</a:t>
            </a:r>
            <a:endParaRPr lang="fr-FR" sz="2000" dirty="0"/>
          </a:p>
          <a:p>
            <a:pPr lvl="1" algn="r" rtl="1"/>
            <a:r>
              <a:rPr lang="ar-DZ" sz="3600" dirty="0" smtClean="0"/>
              <a:t> الشّك </a:t>
            </a:r>
            <a:r>
              <a:rPr lang="ar-DZ" sz="3600" dirty="0"/>
              <a:t>في تصرّفاته</a:t>
            </a:r>
            <a:endParaRPr lang="fr-FR" sz="2000" dirty="0"/>
          </a:p>
          <a:p>
            <a:pPr lvl="1" algn="r" rtl="1"/>
            <a:r>
              <a:rPr lang="ar-DZ" sz="3600" dirty="0" smtClean="0"/>
              <a:t> التّمييز </a:t>
            </a:r>
            <a:r>
              <a:rPr lang="ar-DZ" sz="3600" dirty="0"/>
              <a:t>والتّحيّز</a:t>
            </a:r>
            <a:endParaRPr lang="fr-FR" sz="2000" dirty="0"/>
          </a:p>
          <a:p>
            <a:pPr lvl="1" algn="r" rtl="1"/>
            <a:r>
              <a:rPr lang="ar-DZ" sz="3600" dirty="0" smtClean="0"/>
              <a:t> التّذبذب</a:t>
            </a:r>
            <a:endParaRPr lang="fr-FR" sz="2000" dirty="0"/>
          </a:p>
          <a:p>
            <a:pPr lvl="1" algn="r" rtl="1"/>
            <a:r>
              <a:rPr lang="ar-DZ" sz="3600" dirty="0" smtClean="0"/>
              <a:t> غياب </a:t>
            </a:r>
            <a:r>
              <a:rPr lang="ar-DZ" sz="3600" dirty="0"/>
              <a:t>الحوار (أريد من يسمعني!)</a:t>
            </a:r>
            <a:endParaRPr lang="fr-FR" sz="2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431549"/>
            <a:ext cx="1755775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صفات تدمّر المراهق! 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2400" y="2002972"/>
            <a:ext cx="7826828" cy="4023360"/>
          </a:xfrm>
        </p:spPr>
        <p:txBody>
          <a:bodyPr>
            <a:noAutofit/>
          </a:bodyPr>
          <a:lstStyle/>
          <a:p>
            <a:pPr lvl="1" algn="r" rtl="1"/>
            <a:r>
              <a:rPr lang="ar-DZ" sz="4800" dirty="0" smtClean="0"/>
              <a:t> </a:t>
            </a:r>
            <a:r>
              <a:rPr lang="ar-DZ" sz="4800" dirty="0"/>
              <a:t>الصّراخ،</a:t>
            </a:r>
            <a:endParaRPr lang="fr-FR" sz="4800" dirty="0"/>
          </a:p>
          <a:p>
            <a:pPr lvl="1" algn="r" rtl="1"/>
            <a:r>
              <a:rPr lang="ar-DZ" sz="4800" dirty="0"/>
              <a:t> التّأنيب واللّوم المستمرّين،</a:t>
            </a:r>
            <a:endParaRPr lang="fr-FR" sz="4800" dirty="0"/>
          </a:p>
          <a:p>
            <a:pPr lvl="1" algn="r" rtl="1"/>
            <a:r>
              <a:rPr lang="ar-DZ" sz="4800" dirty="0"/>
              <a:t> التّهديد،</a:t>
            </a:r>
            <a:endParaRPr lang="fr-FR" sz="4800" dirty="0"/>
          </a:p>
          <a:p>
            <a:pPr lvl="1" algn="r" rtl="1"/>
            <a:r>
              <a:rPr lang="ar-DZ" sz="4800" dirty="0"/>
              <a:t> الأوامر الغير مبرّرة،</a:t>
            </a:r>
            <a:endParaRPr lang="fr-FR" sz="4800" dirty="0"/>
          </a:p>
          <a:p>
            <a:pPr lvl="1" algn="r" rtl="1"/>
            <a:r>
              <a:rPr lang="ar-DZ" sz="4800" dirty="0"/>
              <a:t> السّخرية،</a:t>
            </a:r>
            <a:endParaRPr lang="fr-FR" sz="4800" dirty="0"/>
          </a:p>
          <a:p>
            <a:pPr marL="128016" lvl="1" indent="0" algn="r" rtl="1">
              <a:buNone/>
            </a:pPr>
            <a:endParaRPr lang="fr-FR" sz="4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985156"/>
            <a:ext cx="5696857" cy="4272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9672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صفات تدمّر المراهق! 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8742" y="2002972"/>
            <a:ext cx="7826828" cy="4023360"/>
          </a:xfrm>
        </p:spPr>
        <p:txBody>
          <a:bodyPr>
            <a:noAutofit/>
          </a:bodyPr>
          <a:lstStyle/>
          <a:p>
            <a:pPr lvl="1" algn="r" rtl="1"/>
            <a:r>
              <a:rPr lang="fr-FR" sz="5400" dirty="0" smtClean="0"/>
              <a:t> </a:t>
            </a:r>
            <a:r>
              <a:rPr lang="ar-DZ" sz="5400" dirty="0" smtClean="0"/>
              <a:t>الشّتم</a:t>
            </a:r>
            <a:r>
              <a:rPr lang="ar-DZ" sz="5400" dirty="0"/>
              <a:t>،</a:t>
            </a:r>
            <a:endParaRPr lang="fr-FR" sz="5400" dirty="0"/>
          </a:p>
          <a:p>
            <a:pPr lvl="1" algn="r" rtl="1"/>
            <a:r>
              <a:rPr lang="ar-DZ" sz="5400" dirty="0"/>
              <a:t> المقارنة،</a:t>
            </a:r>
            <a:endParaRPr lang="fr-FR" sz="5400" dirty="0"/>
          </a:p>
          <a:p>
            <a:pPr lvl="1" algn="r" rtl="1"/>
            <a:r>
              <a:rPr lang="ar-DZ" sz="5400" dirty="0"/>
              <a:t> المبالغة في الوعظ،</a:t>
            </a:r>
            <a:endParaRPr lang="fr-FR" sz="5400" dirty="0"/>
          </a:p>
          <a:p>
            <a:pPr lvl="1" algn="r" rtl="1"/>
            <a:r>
              <a:rPr lang="ar-DZ" sz="5400" dirty="0"/>
              <a:t> سوء الظّن والاتّهام، 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985156"/>
            <a:ext cx="5696857" cy="4272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51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ماذا يريد المراهق منّا؟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" y="2002972"/>
            <a:ext cx="11261270" cy="4023360"/>
          </a:xfrm>
        </p:spPr>
        <p:txBody>
          <a:bodyPr>
            <a:noAutofit/>
          </a:bodyPr>
          <a:lstStyle/>
          <a:p>
            <a:pPr lvl="1" algn="r" rtl="1"/>
            <a:r>
              <a:rPr lang="fr-FR" sz="6000" dirty="0" smtClean="0"/>
              <a:t> </a:t>
            </a:r>
            <a:r>
              <a:rPr lang="ar-DZ" sz="6000" dirty="0"/>
              <a:t>الحبّ والعاطفة</a:t>
            </a:r>
            <a:endParaRPr lang="fr-FR" sz="6000" dirty="0"/>
          </a:p>
          <a:p>
            <a:pPr lvl="1" algn="r" rtl="1"/>
            <a:r>
              <a:rPr lang="fr-FR" sz="6000" dirty="0" smtClean="0"/>
              <a:t> </a:t>
            </a:r>
            <a:r>
              <a:rPr lang="ar-DZ" sz="6000" dirty="0" smtClean="0"/>
              <a:t>التّقدير</a:t>
            </a:r>
            <a:endParaRPr lang="fr-FR" sz="6000" dirty="0"/>
          </a:p>
          <a:p>
            <a:pPr lvl="1" algn="r" rtl="1"/>
            <a:r>
              <a:rPr lang="fr-FR" sz="6000" dirty="0" smtClean="0"/>
              <a:t> </a:t>
            </a:r>
            <a:r>
              <a:rPr lang="ar-DZ" sz="6000" dirty="0" smtClean="0"/>
              <a:t>الاعتراف </a:t>
            </a:r>
            <a:r>
              <a:rPr lang="ar-DZ" sz="6000" dirty="0"/>
              <a:t>بوجوده</a:t>
            </a:r>
            <a:endParaRPr lang="fr-FR" sz="6000" dirty="0"/>
          </a:p>
          <a:p>
            <a:pPr lvl="1" algn="r" rtl="1"/>
            <a:r>
              <a:rPr lang="fr-FR" sz="6000" dirty="0" smtClean="0"/>
              <a:t> </a:t>
            </a:r>
            <a:r>
              <a:rPr lang="ar-DZ" sz="6000" dirty="0" smtClean="0"/>
              <a:t>الرّعاية </a:t>
            </a:r>
            <a:r>
              <a:rPr lang="ar-DZ" sz="6000" dirty="0"/>
              <a:t>والاهتمام</a:t>
            </a:r>
            <a:endParaRPr lang="fr-FR" sz="6000" dirty="0"/>
          </a:p>
          <a:p>
            <a:pPr marL="128016" lvl="1" indent="0" algn="r" rtl="1">
              <a:buNone/>
            </a:pPr>
            <a:endParaRPr lang="fr-FR" sz="6000" dirty="0"/>
          </a:p>
        </p:txBody>
      </p:sp>
      <p:pic>
        <p:nvPicPr>
          <p:cNvPr id="1026" name="Picture 2" descr="http://3.bp.blogspot.com/-0znKks5U19M/TyvG776W__I/AAAAAAAAAcg/v089rVreFts/s1600/Professor%252520John%252520Williams%252520with%252520students%252520in%252520his%252520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4" y="318845"/>
            <a:ext cx="5071052" cy="336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ماذا يريد المراهق منّا؟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5473" y="2002972"/>
            <a:ext cx="11261270" cy="4023360"/>
          </a:xfrm>
        </p:spPr>
        <p:txBody>
          <a:bodyPr>
            <a:noAutofit/>
          </a:bodyPr>
          <a:lstStyle/>
          <a:p>
            <a:pPr lvl="1" algn="r" rtl="1"/>
            <a:r>
              <a:rPr lang="ar-DZ" sz="5400" dirty="0" smtClean="0"/>
              <a:t> التّوجيه بشكل غير</a:t>
            </a:r>
            <a:r>
              <a:rPr lang="fr-FR" sz="5400" dirty="0" smtClean="0"/>
              <a:t> </a:t>
            </a:r>
            <a:r>
              <a:rPr lang="ar-DZ" sz="5400" dirty="0" smtClean="0"/>
              <a:t>مباشر أو بطلب منه</a:t>
            </a:r>
          </a:p>
          <a:p>
            <a:pPr lvl="1" algn="r" rtl="1"/>
            <a:r>
              <a:rPr lang="fr-FR" sz="5400" dirty="0" smtClean="0"/>
              <a:t> </a:t>
            </a:r>
            <a:r>
              <a:rPr lang="ar-DZ" sz="5400" dirty="0" smtClean="0"/>
              <a:t>التّشجيع</a:t>
            </a:r>
            <a:endParaRPr lang="fr-FR" sz="5400" dirty="0" smtClean="0"/>
          </a:p>
          <a:p>
            <a:pPr lvl="1" algn="r" rtl="1"/>
            <a:r>
              <a:rPr lang="fr-FR" sz="5400" dirty="0" smtClean="0"/>
              <a:t> </a:t>
            </a:r>
            <a:r>
              <a:rPr lang="ar-DZ" sz="5400" dirty="0" smtClean="0"/>
              <a:t>أن يفهمه الآخرون</a:t>
            </a:r>
            <a:endParaRPr lang="fr-FR" sz="5400" dirty="0" smtClean="0"/>
          </a:p>
          <a:p>
            <a:pPr lvl="1" algn="r" rtl="1"/>
            <a:r>
              <a:rPr lang="fr-FR" sz="5400" dirty="0" smtClean="0"/>
              <a:t> </a:t>
            </a:r>
            <a:r>
              <a:rPr lang="ar-DZ" sz="5400" dirty="0" smtClean="0"/>
              <a:t>المساعدة دون قيادة حياته كأنّه دمية</a:t>
            </a:r>
            <a:endParaRPr lang="fr-FR" sz="5400" dirty="0"/>
          </a:p>
        </p:txBody>
      </p:sp>
      <p:pic>
        <p:nvPicPr>
          <p:cNvPr id="1026" name="Picture 2" descr="http://3.bp.blogspot.com/-0znKks5U19M/TyvG776W__I/AAAAAAAAAcg/v089rVreFts/s1600/Professor%252520John%252520Williams%252520with%252520students%252520in%252520his%252520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4" y="318845"/>
            <a:ext cx="5071052" cy="3368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0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المدخل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11500" dirty="0" smtClean="0"/>
              <a:t>تمرين يتحدّى الفيزياء</a:t>
            </a:r>
            <a:endParaRPr lang="fr-FR" sz="11500" dirty="0"/>
          </a:p>
        </p:txBody>
      </p:sp>
    </p:spTree>
    <p:extLst>
      <p:ext uri="{BB962C8B-B14F-4D97-AF65-F5344CB8AC3E}">
        <p14:creationId xmlns:p14="http://schemas.microsoft.com/office/powerpoint/2010/main" val="37370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أجمل لحظات المراهق!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699" y="2002972"/>
            <a:ext cx="11261270" cy="4023360"/>
          </a:xfrm>
        </p:spPr>
        <p:txBody>
          <a:bodyPr>
            <a:noAutofit/>
          </a:bodyPr>
          <a:lstStyle/>
          <a:p>
            <a:pPr lvl="1" algn="r" rtl="1"/>
            <a:r>
              <a:rPr lang="ar-DZ" sz="5400" dirty="0" smtClean="0"/>
              <a:t> عندما </a:t>
            </a:r>
            <a:r>
              <a:rPr lang="ar-DZ" sz="5400" dirty="0"/>
              <a:t>أقوم بعمل </a:t>
            </a:r>
            <a:endParaRPr lang="fr-FR" sz="5400" dirty="0"/>
          </a:p>
          <a:p>
            <a:pPr marL="128016" lvl="1" indent="0" algn="r" rtl="1">
              <a:buNone/>
            </a:pPr>
            <a:r>
              <a:rPr lang="ar-DZ" sz="5400" dirty="0" smtClean="0"/>
              <a:t>فيشجّعني </a:t>
            </a:r>
            <a:r>
              <a:rPr lang="ar-DZ" sz="5400" dirty="0"/>
              <a:t>أبي أو </a:t>
            </a:r>
            <a:r>
              <a:rPr lang="ar-DZ" sz="5400" dirty="0" smtClean="0"/>
              <a:t>أستاذي</a:t>
            </a:r>
            <a:endParaRPr lang="fr-FR" sz="5400" dirty="0" smtClean="0"/>
          </a:p>
          <a:p>
            <a:pPr marL="128016" lvl="1" indent="0" algn="r" rtl="1">
              <a:buNone/>
            </a:pPr>
            <a:r>
              <a:rPr lang="ar-DZ" sz="5400" dirty="0" smtClean="0"/>
              <a:t> </a:t>
            </a:r>
            <a:r>
              <a:rPr lang="ar-DZ" sz="5400" dirty="0"/>
              <a:t>ويقول لي: </a:t>
            </a:r>
            <a:r>
              <a:rPr lang="ar-DZ" sz="5400" dirty="0" smtClean="0"/>
              <a:t>هذا </a:t>
            </a:r>
            <a:r>
              <a:rPr lang="ar-DZ" sz="5400" dirty="0"/>
              <a:t>عمل </a:t>
            </a:r>
            <a:r>
              <a:rPr lang="ar-DZ" sz="5400" dirty="0" smtClean="0"/>
              <a:t>رائع</a:t>
            </a:r>
            <a:endParaRPr lang="fr-FR" sz="5400" dirty="0" smtClean="0"/>
          </a:p>
          <a:p>
            <a:pPr marL="128016" lvl="1" indent="0" algn="r" rtl="1">
              <a:buNone/>
            </a:pPr>
            <a:r>
              <a:rPr lang="ar-DZ" sz="5400" dirty="0" smtClean="0"/>
              <a:t> </a:t>
            </a:r>
            <a:r>
              <a:rPr lang="ar-DZ" sz="5400" dirty="0"/>
              <a:t>أو </a:t>
            </a:r>
            <a:r>
              <a:rPr lang="ar-DZ" sz="5400" dirty="0" smtClean="0"/>
              <a:t>أنت </a:t>
            </a:r>
            <a:r>
              <a:rPr lang="ar-DZ" sz="5400" dirty="0"/>
              <a:t>موهوب</a:t>
            </a:r>
            <a:r>
              <a:rPr lang="ar-DZ" sz="5400" dirty="0" smtClean="0"/>
              <a:t>،</a:t>
            </a:r>
            <a:endParaRPr lang="fr-FR" sz="5400" dirty="0" smtClean="0"/>
          </a:p>
          <a:p>
            <a:pPr marL="128016" lvl="1" indent="0" algn="r" rtl="1">
              <a:buNone/>
            </a:pPr>
            <a:r>
              <a:rPr lang="ar-DZ" sz="5400" dirty="0" smtClean="0"/>
              <a:t> </a:t>
            </a:r>
            <a:r>
              <a:rPr lang="ar-DZ" sz="5400" dirty="0"/>
              <a:t>أنت رائع، </a:t>
            </a:r>
            <a:r>
              <a:rPr lang="ar-DZ" sz="5400" dirty="0" smtClean="0"/>
              <a:t>...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97427"/>
            <a:ext cx="5434446" cy="5434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2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أجمل لحظات المراهق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98127" y="2002972"/>
            <a:ext cx="5608616" cy="4023360"/>
          </a:xfrm>
        </p:spPr>
        <p:txBody>
          <a:bodyPr>
            <a:noAutofit/>
          </a:bodyPr>
          <a:lstStyle/>
          <a:p>
            <a:pPr lvl="1" algn="r" rtl="1"/>
            <a:r>
              <a:rPr lang="ar-DZ" sz="5400" dirty="0" smtClean="0"/>
              <a:t> عندما </a:t>
            </a:r>
            <a:r>
              <a:rPr lang="ar-DZ" sz="5400" dirty="0"/>
              <a:t>أسيء التّصرف فأجد </a:t>
            </a:r>
            <a:r>
              <a:rPr lang="ar-DZ" sz="5400" dirty="0" smtClean="0"/>
              <a:t>التّفهّم والعفو </a:t>
            </a:r>
            <a:r>
              <a:rPr lang="ar-DZ" sz="5400" dirty="0"/>
              <a:t>من والدي أو </a:t>
            </a:r>
            <a:r>
              <a:rPr lang="ar-DZ" sz="5400" dirty="0" smtClean="0"/>
              <a:t>أستاذي.</a:t>
            </a:r>
            <a:endParaRPr lang="fr-FR" sz="5400" dirty="0"/>
          </a:p>
          <a:p>
            <a:pPr marL="128016" lvl="1" indent="0" algn="r" rtl="1">
              <a:buNone/>
            </a:pPr>
            <a:endParaRPr lang="fr-FR" sz="5400" dirty="0"/>
          </a:p>
        </p:txBody>
      </p:sp>
      <p:pic>
        <p:nvPicPr>
          <p:cNvPr id="3074" name="Picture 2" descr="http://t1.gstatic.com/images?q=tbn:ANd9GcTGLAfxeLLJvm8JI0xD-36zyc7hyoJ6sr5QxF6URDFXGgPm3jq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85" y="697199"/>
            <a:ext cx="4058317" cy="2700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0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أجمل لحظات المراهق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98127" y="2002972"/>
            <a:ext cx="5608616" cy="4023360"/>
          </a:xfrm>
        </p:spPr>
        <p:txBody>
          <a:bodyPr>
            <a:noAutofit/>
          </a:bodyPr>
          <a:lstStyle/>
          <a:p>
            <a:pPr lvl="1" algn="r" rtl="1"/>
            <a:r>
              <a:rPr lang="fr-FR" sz="5400" dirty="0" smtClean="0"/>
              <a:t> </a:t>
            </a:r>
            <a:r>
              <a:rPr lang="ar-DZ" sz="5400" dirty="0" smtClean="0"/>
              <a:t>عندما </a:t>
            </a:r>
            <a:r>
              <a:rPr lang="ar-DZ" sz="5400" dirty="0"/>
              <a:t>يقال لي أثناء إنجاز عمل ما: أنت القائد </a:t>
            </a:r>
            <a:endParaRPr lang="fr-FR" sz="5400" dirty="0"/>
          </a:p>
        </p:txBody>
      </p:sp>
      <p:pic>
        <p:nvPicPr>
          <p:cNvPr id="2050" name="Picture 2" descr="http://www.ebdaa.ws/articles/Article_79_83997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484" y="353833"/>
            <a:ext cx="2930525" cy="3298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st5.com/images/l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39" y="3271420"/>
            <a:ext cx="3335770" cy="333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r" rtl="1"/>
            <a:r>
              <a:rPr lang="ar-DZ" sz="6000" dirty="0" smtClean="0">
                <a:cs typeface="AF_Unizah" pitchFamily="2" charset="-78"/>
              </a:rPr>
              <a:t>أجمل لحظات المراهق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83384" y="2124961"/>
            <a:ext cx="5608616" cy="4023360"/>
          </a:xfrm>
        </p:spPr>
        <p:txBody>
          <a:bodyPr>
            <a:noAutofit/>
          </a:bodyPr>
          <a:lstStyle/>
          <a:p>
            <a:pPr lvl="1" algn="ctr" rtl="1"/>
            <a:r>
              <a:rPr lang="fr-FR" sz="5400" dirty="0" smtClean="0"/>
              <a:t> </a:t>
            </a:r>
            <a:r>
              <a:rPr lang="ar-DZ" sz="5400" dirty="0" smtClean="0"/>
              <a:t>عندما </a:t>
            </a:r>
            <a:r>
              <a:rPr lang="ar-DZ" sz="5400" dirty="0"/>
              <a:t>يشعرني أبي أو أستاذي على أنّني كبير، ويعاملني على هذا الأساس ويحمّلني المسؤولية</a:t>
            </a:r>
            <a:endParaRPr lang="fr-FR" sz="5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503356"/>
            <a:ext cx="5766955" cy="5766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8965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pic>
        <p:nvPicPr>
          <p:cNvPr id="6148" name="Picture 4" descr="http://im16.gulfup.com/2012-01-22/1327212144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2084372"/>
            <a:ext cx="5249670" cy="4079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31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9702" y="1877501"/>
            <a:ext cx="5608616" cy="4023360"/>
          </a:xfrm>
        </p:spPr>
        <p:txBody>
          <a:bodyPr>
            <a:noAutofit/>
          </a:bodyPr>
          <a:lstStyle/>
          <a:p>
            <a:pPr lvl="0" algn="ctr" rtl="1"/>
            <a:r>
              <a:rPr lang="fr-FR" sz="13800" dirty="0" smtClean="0"/>
              <a:t> </a:t>
            </a:r>
            <a:r>
              <a:rPr lang="ar-DZ" sz="6000" dirty="0" smtClean="0"/>
              <a:t>سؤال مهمّ:</a:t>
            </a:r>
          </a:p>
          <a:p>
            <a:pPr lvl="0" algn="ctr" rtl="1"/>
            <a:r>
              <a:rPr lang="ar-DZ" sz="6000" dirty="0" smtClean="0"/>
              <a:t>ما هو العضو المسؤول عن تصرّفات الإنسان؟</a:t>
            </a:r>
            <a:endParaRPr lang="fr-FR" sz="4000" dirty="0"/>
          </a:p>
        </p:txBody>
      </p:sp>
      <p:pic>
        <p:nvPicPr>
          <p:cNvPr id="13314" name="Picture 2" descr="http://38.121.76.242/memoadmin/media/Spain/version4_BRAIN_340_309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63" y="218468"/>
            <a:ext cx="3238500" cy="2943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ebasel.com/mag/wp-content/uploads/%D9%82%D9%84%D8%A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441" y="3446581"/>
            <a:ext cx="2966025" cy="296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3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4902" y="2171012"/>
            <a:ext cx="5608616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13800" dirty="0" smtClean="0"/>
              <a:t>إنّه...</a:t>
            </a:r>
            <a:endParaRPr lang="ar-DZ" sz="6000" dirty="0" smtClean="0"/>
          </a:p>
          <a:p>
            <a:pPr lvl="0" algn="ctr" rtl="1"/>
            <a:r>
              <a:rPr lang="ar-DZ" sz="13800" dirty="0" smtClean="0"/>
              <a:t>القلب!</a:t>
            </a:r>
            <a:endParaRPr lang="fr-FR" sz="8000" dirty="0"/>
          </a:p>
        </p:txBody>
      </p:sp>
      <p:pic>
        <p:nvPicPr>
          <p:cNvPr id="12290" name="Picture 2" descr="http://tebasel.com/mag/wp-content/uploads/%D9%82%D9%84%D8%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99519"/>
            <a:ext cx="3946526" cy="39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1" algn="ctr" rtl="1"/>
            <a:r>
              <a:rPr lang="ar-DZ" sz="8800" dirty="0" smtClean="0"/>
              <a:t> فما هي مفاتيح القلوب؟</a:t>
            </a:r>
            <a:endParaRPr lang="fr-FR" sz="6000" dirty="0"/>
          </a:p>
        </p:txBody>
      </p:sp>
      <p:sp>
        <p:nvSpPr>
          <p:cNvPr id="4" name="AutoShape 2" descr="data:image/jpeg;base64,/9j/4AAQSkZJRgABAQAAAQABAAD/2wCEAAkGBhASEA8PEBAQEA8PDw8PDw8QDw8QDw8PFBAWFBYQEhQXGyYeFxknGRQWIC8gJCcpLCwsFR4xNTAqNSYrLSkBCQoKDgwOFw8PGC8fHCQtKSkpLywsKSkpKSwsLCksKSksLCwtKSwsLC0qKSksLCksKSwsLCwsLCw0KSwsKSksLP/AABEIAMIBAwMBIgACEQEDEQH/xAAcAAEAAgMBAQEAAAAAAAAAAAAAAQMCBAUGBwj/xAA9EAABBAAEAwUFBQcDBQAAAAABAAIDEQQSITEFQVEGEyJhcTJCgZGhFFKxwfAHI2JygtHhJDNDFZKywvH/xAAZAQEAAwEBAAAAAAAAAAAAAAAAAQIDBAX/xAAnEQEAAgICAgEDBAMAAAAAAAAAAQIDERIhMUEEUWHwE3Gx0SIjMv/aAAwDAQACEQMRAD8A+GqVClAREQEREBERAUhQpQEREAKURBKyBWClBnlUUgKzCDGlKyyKQESgBZAI0K1rUGUTeSxLFdE3VWywfVBp5UyrZ7pSyGygoy0FQQt3EN5dFrOagpIWJVpCwIQVlQrMqZUFdKVlaIhQiBEBERAREQEREBSoClAREQSihSgLJYqUEhZBQFkESsY5WtYCqQrWoM+6VrGLOF3IraZhb1GqCmOJb32a2g9NFnh8N5Lt8O4aXW2txp6qFtPPDCrOPDUC7p+K9J/0Y9FTj+GlrQ2tdz8UNPJyxrXexdjEYalpuwx+CIc0sUd0tuQAea1ZHqUK3GlU4rMrAoMSiWiCoIiIgREQEREBERAClAiAiIgKQilAClQFKCVkFiFmESyCuaqgrWBBsRBdLCXYpaEQXTwcZ00UJeg4Zhmvq9D15fFe44F2ZcS3ToQeRXluBYVxI8JX2TsjBlj5ctLBRfxDRPYht3pW9fWl5HtB2bcHO8PX4L64vO9r4Lj0+IFfgisTt8N4lg2sJ94/Redxjib6dF67j0JBOhXk8WN0JcqULWetuVar1KqkrAqxyrKCFClEFKIiIEREBERAUoiAi2sPw2R+oFDqTX+V0cN2WlcwSucxkJLg2R2Yd4W+0I21b65urKDuQjWMV5115cRF1H8EPukm9hlNnpty/utKbDOaacNvko2i+K9P+oUqaRTalmUpypmU5kGQYs2tVWZZAole0BXMeOi1A5WNKDoxYjoAt/DYx3VcaNy3IZFCXruFY02LJX07stx8RtBcdDoB18/RfHOHzV4jsPqV2cPxs3d+nkiz7we0cWTNfMivOl47tXx8PGZp8O3oei8a7j57puvvH8FzJ+NnUE2DuEIjSrifEXWfEV57E4y9wD8Fs8Ql13sHZciaRETLGV7Typar2DkUkcqHOUqpdEqXMWResTIgwpFnmRBrIiIgSkRBKKEQSt/Asa3xOAceQObT5FUYKHM7a61rK5wPlouvFEdKFOcQ1tRRtNk0NyXHU9FWZdnx8W/85d7s7gY5GSYzFgfYsOa7uhmxc+hEDTvl1Bcb2IHNa/E+MSYiQySUKaAyJgysiiGjI2NApoF0B8egOPFuIAiOBl9xhmmhsXvs5nn+Jzy4+VjotDESd2NSC73tPf2JroPZA/uVW0+oenNeM7me/f8AX591jsQWgEbgdC8m99Of8x39KVeXMx4JaB4SWuoyEDk1jPWyTW265zsa48yBd6H6k8yrRxB9FuZ1EVvrl6XvXko1LPnWy3D8JZmOcjkQ0uIFHUabnddvH9nIcKyPvA04iUZ2wjXu4zs598z0XMOPymORjyXR925rXjMGltDWxRHhGnmrMZjnzSvnldmc9xc916XuGjoB9AK3Uxbr7rUrjiNcYVyQtogtBNXVbDTl+t1zcbgR4nR3lFmjoct8ltOxWtE6ee583f2WLXAu9q26kitbA0IF6qIllmil41px1kFbi4srtNjsqQtXk2jjOmYVjSqgVmEQvY5bmH6nYLSjCtdNyGyDoHF/IK6PFLlNkVjZUS7r8b4B6lakmKWs+bwhaxlUG279psZT8FpTGiqzKpMljzUoUPcq3FZPVRKCCViVJWJQLRQpQVIiIgREQEREG3ho3VpdH1Xo+y2DyvmxDvCMLhpJhyJkdUTB85L/AKVycK05W6gaDkvRcLYRg+Iu9o5cHGLFDxTPcduX7v8ABUmXoYI1arkQSVTyLOYv15losX/UR8lo4p9nrWn+fz+K3i3wX/J8y5x/9StAx8yqQ6809QpUgqef5KGuWjmhfh4C9wGuugoG/ku7gOzs8xc32WQnK9xFBz98o6mvyXDw+Mcw22getX5181tT8YxD/alkI6ZiB8gs53PhrWsancqOI4URyFgIdR3u1qKzLev/ANWNK0dQpaPojER+Hzq1prp5eTgdjodKH6K5itVyZ41MSyBWbQsGhZ5lZzrS/kunwnszjMTRggke1xLQ+g2OwLPjdQ0G/RR2V4S3EYgNkJEMTHTTVdujZ7gI2LiQ2+V3yXteL9shhO4a1uZ3dNfG23NijiLjTA1pA5OafKwubLlms8aRuWlabjc+HjsX2YxkRcHwOORpc/IWS5WjdxyEkAc72XMD19Q7HftQkfKIJWsLHB2jGZMraPhDWggjXYVQBXJ/ap2bbFI3FRMyNe4snaGta3vM72smAAFZ+7ea8gb8SrT5E8+F41JNOtw8W9+g/XNUF6l7tP11VJcutmsLlAeqy5QSgtcbVJWTXKHIMCViVJWKCbRRSIhWpUKUBERAREQenwmLgDWfu5HHK29dLr0XYfjGO4djQ1hj/wBRgNCScwAxHVebwmJORtVo0DYcl0W4ougxEZ1sQyDTmx9cvKQrN6uKu9TtU++6rlmbehGoa4bLUfG0CydaoDpp+vVdmLCXA524ugb5gF23x+q5U7mAR8mtAz17RPPXqTfp8FRpm3qstCSMgWdC7UDoOqqVmLnzvLtgemnyHILXe7TT4rWHJadNiHEFvsnXqNx6HkpBvU/Va0Ype57HcLjfG10jGvtzi1pGh1ouedyBWg03WeS/CNytW/XbyrYr8htfTS/mu5w/GMZG7uY4mEe3i5fEW3yjaRd+munLVfWuBcEw0rHnuYWRhzQ5whjD5ALBo5fAzNQ8NONb1v0+K8PwcMWWPCYfMQ0hrYYy6roWaskmudczouC3y49w1i258Pz1JKHOJzF1+84i3ajWlypPad6n8V95xXBWhjzJHE6aRpMcTY2NaHN1rQDTTLyvXYBeShlIcXZYwaILRFGA0HkBW/nupp8+J8VMmD9T3p8zzBbGB4fLMS2JheWjM6iAGjqSTQX00Rg3Ybtr4Wk+gWvjcK5opwIa/UFhoX1BGli9j1WsfM34hzz8XXt5/sZhJY5JHvYWxvD8O5xLQWkDWmk2aJaSaK9Nw/D4aTHQPlbGe6jEZY9rTDG1jy63Xu45q1v2ifTzz+HytcC5znxg3mcX5ACL8YvQ+XOtyvQ4XCxvws4fQEsE2VrRHZDWEiVxrw0W2BoTl3rfHJflbe/PXTStIrXTSw/ZGGad2Lw0zWR/bnsbG2MmIQaBxa+xW7qB0rmvR/tI40yTASwiMBtxkOtrnZ2va5tvaCCfaHte+dF5T9mb3yXGWh0cT2OcXHS3OtrWtO5vMup+2UyxmGJrXDDvDH5jXthtd2Ry5nXflsVWeVvkVpPpEVp+lN/r/L5m46fBV2pJWFr13AytYkqLUEoMrUhywKWgycFisgViQiEWii0QYIiIJREQEREG5hWkjQtFfecR9Fu4fD606RgadHUXF2XmAOq5eHko+ui6Eb3dPwWdtu/BqY7e14Nh2yxPZQGheB0DPaoD+HX+leR4xhi0+QcbHnyPyXpOxvGGxPaHgVzuicrtHD5Fbvb7gAZIXM9h+t8sr3F0bh1FGr8ln4l2X1avF88TLp8VfhYR3jWu08QBv1VnFsGY5XMO4ry0IsLXfenDEbiZasdDUi9NB1K+h9k8dI2BsHfStbLFQEb3tMPi73O2jofDXIeIr54Gk7Czr9F9F4ZhXNaYXZog6ENthDJRTc2YHleWvMErHN3qCHDwPGcXKTI/iGLiwzD43/aJnPPPu425vE6vQLLFdsJzITBLPGzQNa/EzSvIGxe5x1PPSh0Xnu/JjawENZmNN6mtXOPyXQwnDf8AT/aCaDpTFGObyG253oLA+ISax7h0Y5rExGu3Vf2rxhaXOxMx3/5X7Aevr8l5mbtFinEkzyEnfXdX8QxFMcOvhH5n5f8AkuNavTHXzpj8y8coirbPFpz/AMr/APuKuwnHJWHUl46ONrnWi0mlZ604otaO9vW8B7SYiSVsQNd64mQj7lVkA2rKA0eq+l9n+GYQDuZoWmPGukiaxpcG5WZRROYODS9xFg+80L492WxWTEsIIaXNkaCSAMxacos/xAD4r6d2lwv2zA4Z+AeRiMPZbC6o3ywSNGbKScrvFEDodaI30Xl/Kx/7axHUT7+7txX3jmZ7lTiMbhODzYnDxl2WQsljYTb6dXgLuQBa7U8iNU7XYxuLhidqBNhnjKaOV8ZeWkHYU5u/QnayvAP7LcTmkLpMNii8kB8szJA0cvFI/Sh6r2vaHDQ4fAxM7x0ncRyNYdg98mR5NnWreaG5A1rZTfFFbVnlu3tOPJMxMTGqvl5KwKyKwK9V56bUJaICKKRBIKm1jakFARLUoKkREBSoUoCIiAt6CUEbCx1J+a0Vkx1KJjbTHfjLqMxOUgihRvQnXyX07sxxZnEMK7ByUcRExzoMx/3It3R31G/8pP3V8lu9lt8J4lJBKyWNxY9jg5jhu1w5qk1dk3mNTDqcY4e/Dztkym43tcQRqQ125B56UfMel83jM5fNLIST3h7yybPi13+K+oyth4phTiYg1uIjA+0RAXkdVd4wbljgNvKt2i/mfE+GvYS1wPhFAb6bijzHQ/oUrPfbW1Yms2r7XdnoGF8r5CBGzDSucT94imNHVxdWijhHHTh8wETHElxDnF9ttmU0Aa+NLRwshuuVtcR5NtUyDY8yf1+Ktrc9stxxQSuviOJExxs2bGwMjaNmi8zj6l258ly2sJ2678le5uWMyna8sY+84DV3oPzHmpmNpp1My08bLZr7t3/Md1rIUV4cFrcp3IihSpVSCvRcG7a4iHM1zu8Y/wBpr9deoPI/NecUql6VvGrRtatprO4erxPbYOLiIjZdm1cKBu+i5HFe0E2IDWvdUbKyxj2RTcoJ6mua5akKtMNKeIWtltbqZZFYqSsVqzEtEQERQglFCIJtFCIMUREBERBKKFKAiIgyY+lsA2tVZMfSiWtMnHqfDudnu0EuEmbLE6iNCDqxzTux45tP00O4C+kTYPDcTgM8HhkYP3kW74nHW/4mnfzq9DYXyVlHZdDg/GZsLK2WJxBGh5gtO7XDm09P8LO1duzHeadx3C7HcHfFLlIq9CasOB6V+vwXNxRBOmgz6ei+u4WTC8Vw73xgR4mNpdLDuRpq9vNzCa21vo4AnwPGuz74Xh0jCM1EE0Q7Qka7E6b6X0u1WJ15bTji9ZmntzIYtGxkhuZxLjV5Qd9OdAbeoWlxbGCR9MFRMGSNvRo5nzJsnzJW1jpGsiYbuaXMTr7EXsgepIJ9CFxytKx7cvyL6iKR+fnkRLRXcQiIgIiIClQpCCVipKhAREQEREBERAREQYoiICIiApUIglERAREQZMfWy2WSWtVSx9G1GmuPJx/Z0uH8QkgeHxOc1wDgC0kGiKI9CDVL33abtNFjcCXX++hmgaCazd0MNGHk11kc93qvmv2gdFk3F017RfjblPpmDvyUTDorkrSdxLDGT53l1UOTeTW8h8lQlorOOZ3O5EREQlFCIJRQptAREQSVCkqEBEUIJRQiCVCIgIiIIRb/AAfBxSOc2WTuhlGV/hrOZGNFhxFgBxJ12aTyXZ4p2ZwzYxLDicwcS1oe6DxPBZYzNfppIDqNA02dQEHl0XoYuA4R4cftjIw01T8jnOBNtc3xD3SL6EFTiuzeHayRzcdDI5gsMGUGQkCg059faZfTx/d1DzqLvR8Hwz6yzd1TYMwdJC/xSDMSCSzQAtbQBpwNkDVY4fgULrzYhralewDNhyS1rMzT/u1bjbRRLbabI0QcRF2eLcHw8THGLFNnc1zWkNawNcC2y5pDySLIGw5rjICIiAiIgIiICIiAiIgIiICIiCQihSgIihAREQERZsaNbNdETEbYIrsjPvH5LF7W1oTfSlG1pppWiIpUAUzHqURAtLREC0tEQTahEQEREBERAREQEREBERAREQEREBSiICh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0" name="Picture 4" descr="http://rushd.net/upload/upload/2010/4/18042010/animated_heart_handing_you_key_hg_wh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44" y="158326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1" algn="ctr" rtl="1"/>
            <a:r>
              <a:rPr lang="ar-DZ" sz="7200" dirty="0" smtClean="0"/>
              <a:t> افهم </a:t>
            </a:r>
            <a:r>
              <a:rPr lang="ar-DZ" sz="7200" dirty="0"/>
              <a:t>التّغيّرات التي يمر بها</a:t>
            </a:r>
            <a:endParaRPr lang="fr-FR" sz="4800" dirty="0"/>
          </a:p>
          <a:p>
            <a:pPr lvl="1" algn="ctr" rtl="1"/>
            <a:r>
              <a:rPr lang="ar-DZ" sz="7200" dirty="0" smtClean="0"/>
              <a:t> تقبّلها</a:t>
            </a:r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3713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8000" dirty="0" smtClean="0"/>
              <a:t>انتبه إلى أنّ...</a:t>
            </a:r>
          </a:p>
          <a:p>
            <a:pPr lvl="0" algn="ctr" rtl="1"/>
            <a:r>
              <a:rPr lang="ar-DZ" sz="8000" dirty="0" smtClean="0"/>
              <a:t>المراهق </a:t>
            </a:r>
            <a:r>
              <a:rPr lang="ar-DZ" sz="8000" dirty="0"/>
              <a:t>ذو مرجعية داخلية </a:t>
            </a:r>
            <a:r>
              <a:rPr lang="ar-DZ" sz="8000" dirty="0" smtClean="0"/>
              <a:t>قويّة!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5893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أهداف البرنامج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Blip>
                <a:blip r:embed="rId2"/>
              </a:buBlip>
            </a:pPr>
            <a:r>
              <a:rPr lang="ar-DZ" sz="5400" dirty="0" smtClean="0"/>
              <a:t> التّعرّف </a:t>
            </a:r>
            <a:r>
              <a:rPr lang="ar-DZ" sz="5400" dirty="0" smtClean="0"/>
              <a:t>على خبايا </a:t>
            </a:r>
            <a:r>
              <a:rPr lang="ar-DZ" sz="5400" dirty="0" smtClean="0"/>
              <a:t>مرحلة المراهقة</a:t>
            </a:r>
          </a:p>
          <a:p>
            <a:pPr algn="r" rtl="1">
              <a:buBlip>
                <a:blip r:embed="rId2"/>
              </a:buBlip>
            </a:pPr>
            <a:r>
              <a:rPr lang="ar-DZ" sz="5400" dirty="0"/>
              <a:t> </a:t>
            </a:r>
            <a:r>
              <a:rPr lang="ar-DZ" sz="5400" dirty="0" smtClean="0"/>
              <a:t>التّعرّف على مفاتيح التّأثير في التّلميذ</a:t>
            </a:r>
          </a:p>
          <a:p>
            <a:pPr algn="r" rtl="1">
              <a:buBlip>
                <a:blip r:embed="rId2"/>
              </a:buBlip>
            </a:pPr>
            <a:r>
              <a:rPr lang="ar-DZ" sz="5400" dirty="0"/>
              <a:t> </a:t>
            </a:r>
            <a:r>
              <a:rPr lang="ar-DZ" sz="5400" dirty="0" smtClean="0"/>
              <a:t>مهارات التّعامل مع بعض الشّخصيات الصّعبة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434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7200" dirty="0"/>
              <a:t>المراهق شخص يبحث عن الاحترام 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9405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7200" dirty="0" smtClean="0"/>
              <a:t>المراهق شخص يبحث عن الحبّ والتّقدير، فاجعله يشعر بذلك منك. 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6139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7200" dirty="0" smtClean="0"/>
              <a:t>شجّعه، واجعل خطابك معه إيجابيا. 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475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تجنّب جعل </a:t>
            </a:r>
            <a:r>
              <a:rPr lang="ar-DZ" sz="6600" dirty="0"/>
              <a:t>ردود فعلك انتقامية، واحذر ألف مرّة أن تهينه وتسخر منه أو تصفه بصفة </a:t>
            </a:r>
            <a:r>
              <a:rPr lang="ar-DZ" sz="6600" dirty="0" smtClean="0"/>
              <a:t>سلبية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6722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b="1" dirty="0" smtClean="0"/>
              <a:t>أسوأ ما يمكن أن يحدث، هو أن يتّخذ الأستاذ من تلميذه عدوّا!</a:t>
            </a:r>
            <a:endParaRPr lang="fr-FR" sz="6600" b="1" dirty="0"/>
          </a:p>
        </p:txBody>
      </p:sp>
      <p:pic>
        <p:nvPicPr>
          <p:cNvPr id="17410" name="Picture 2" descr="http://www.signaclic.com/images/rep_articles/grandes/56839a32-6d23-2f6a-5ec3-d96dc042eb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1" y="1478668"/>
            <a:ext cx="4938183" cy="49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1" algn="ctr" rtl="1"/>
            <a:r>
              <a:rPr lang="ar-DZ" sz="8800" dirty="0" smtClean="0"/>
              <a:t> تغافل </a:t>
            </a:r>
            <a:r>
              <a:rPr lang="ar-DZ" sz="8800" dirty="0"/>
              <a:t>عن كثير من الأمور </a:t>
            </a:r>
            <a:r>
              <a:rPr lang="ar-DZ" sz="8800" dirty="0" smtClean="0"/>
              <a:t>الصّغيرة.</a:t>
            </a:r>
            <a:endParaRPr lang="fr-FR" sz="6000" dirty="0"/>
          </a:p>
        </p:txBody>
      </p:sp>
      <p:pic>
        <p:nvPicPr>
          <p:cNvPr id="17410" name="Picture 2" descr="http://www.signaclic.com/images/rep_articles/grandes/56839a32-6d23-2f6a-5ec3-d96dc042eb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61" y="1478668"/>
            <a:ext cx="4938183" cy="493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4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75111" y="2171012"/>
            <a:ext cx="6048407" cy="4023360"/>
          </a:xfrm>
        </p:spPr>
        <p:txBody>
          <a:bodyPr>
            <a:noAutofit/>
          </a:bodyPr>
          <a:lstStyle/>
          <a:p>
            <a:pPr lvl="1" algn="ctr" rtl="1"/>
            <a:r>
              <a:rPr lang="ar-DZ" sz="8800" dirty="0" smtClean="0"/>
              <a:t> </a:t>
            </a:r>
            <a:r>
              <a:rPr lang="ar-DZ" sz="8800" dirty="0"/>
              <a:t>حاوره </a:t>
            </a:r>
            <a:r>
              <a:rPr lang="ar-DZ" sz="8800" dirty="0" smtClean="0"/>
              <a:t>باستمرار...</a:t>
            </a:r>
            <a:endParaRPr lang="fr-FR" sz="8800" dirty="0"/>
          </a:p>
        </p:txBody>
      </p:sp>
      <p:pic>
        <p:nvPicPr>
          <p:cNvPr id="24578" name="Picture 2" descr="http://juliencotte.typepad.com/.a/6a0148c6e169ce970c0168e5b4b67c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3" y="1431872"/>
            <a:ext cx="4476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99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تكسب المراهق؟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8775" y="1759886"/>
            <a:ext cx="5061316" cy="4023360"/>
          </a:xfrm>
        </p:spPr>
        <p:txBody>
          <a:bodyPr>
            <a:noAutofit/>
          </a:bodyPr>
          <a:lstStyle/>
          <a:p>
            <a:pPr lvl="1" algn="ctr" rtl="1"/>
            <a:r>
              <a:rPr lang="ar-DZ" sz="8800" dirty="0" smtClean="0"/>
              <a:t> اتّفق معه على معايير، ثمّ التزم بها.</a:t>
            </a:r>
            <a:endParaRPr lang="fr-FR" sz="8800" dirty="0"/>
          </a:p>
        </p:txBody>
      </p:sp>
      <p:sp>
        <p:nvSpPr>
          <p:cNvPr id="4" name="AutoShape 4" descr="http://www.netpme.fr/wp-content/themes/netpme/img/Fiche_conseil_par_defaut.jpg"/>
          <p:cNvSpPr>
            <a:spLocks noChangeAspect="1" noChangeArrowheads="1"/>
          </p:cNvSpPr>
          <p:nvPr/>
        </p:nvSpPr>
        <p:spPr bwMode="auto">
          <a:xfrm>
            <a:off x="155575" y="-1265238"/>
            <a:ext cx="65532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3558" name="Picture 6" descr="http://www.netpme.fr/wp-content/themes/netpme/img/Fiche_conseil_par_defau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" y="2171012"/>
            <a:ext cx="65532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9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بعض أنماط الشّخصيات عند التّلاميذ</a:t>
            </a:r>
            <a:endParaRPr lang="fr-FR" sz="6000" dirty="0">
              <a:cs typeface="AF_Unizah" pitchFamily="2" charset="-78"/>
            </a:endParaRPr>
          </a:p>
        </p:txBody>
      </p:sp>
      <p:pic>
        <p:nvPicPr>
          <p:cNvPr id="6146" name="Picture 2" descr="http://t2.gstatic.com/images?q=tbn:ANd9GcQGwB68zGDOfnVhoSOwd6CzpxBSdP0gD2_n6Hnbv8e6to5c_J5fiQbGTx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74" y="3552095"/>
            <a:ext cx="3990511" cy="300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l_fi" descr="http://www.sirajuna.com/GetImage.ashx?id=159&amp;cat=1&amp;ver=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73" y="4143794"/>
            <a:ext cx="3350895" cy="25184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l_fi" descr="http://www.entaalkhabar.com/images/uploads/Jad%20Mandas%20%284%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840" y="1830669"/>
            <a:ext cx="3662045" cy="2948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039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2267" y="2114570"/>
            <a:ext cx="6816051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b="1" dirty="0" smtClean="0"/>
              <a:t>فما </a:t>
            </a:r>
            <a:r>
              <a:rPr lang="ar-DZ" sz="6600" b="1" dirty="0"/>
              <a:t>هي أنواع </a:t>
            </a:r>
            <a:r>
              <a:rPr lang="ar-DZ" sz="6600" b="1" dirty="0" smtClean="0"/>
              <a:t>تلك الشّخصيات </a:t>
            </a:r>
            <a:r>
              <a:rPr lang="ar-DZ" sz="6600" b="1" dirty="0"/>
              <a:t>التي </a:t>
            </a:r>
            <a:r>
              <a:rPr lang="ar-DZ" sz="6600" b="1" dirty="0" smtClean="0"/>
              <a:t>نصادفها في أقسامنا؟ </a:t>
            </a:r>
            <a:endParaRPr lang="fr-FR" sz="44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بعض أنماط الشّخصيات عند التّلاميذ</a:t>
            </a:r>
            <a:endParaRPr lang="fr-FR" sz="6000" dirty="0">
              <a:cs typeface="AF_Uniz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32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ابحث بين الحضور عن: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5400" dirty="0" smtClean="0"/>
              <a:t> </a:t>
            </a:r>
            <a:r>
              <a:rPr lang="ar-DZ" sz="5400" dirty="0" smtClean="0"/>
              <a:t>أستاذ(ة) تشترك معه في شهر الميلاد</a:t>
            </a:r>
            <a:endParaRPr lang="fr-FR" sz="54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5400" dirty="0"/>
              <a:t> </a:t>
            </a:r>
            <a:r>
              <a:rPr lang="ar-DZ" sz="5400" dirty="0" smtClean="0"/>
              <a:t>أستاذ (ة) </a:t>
            </a:r>
            <a:r>
              <a:rPr lang="ar-DZ" sz="5400" dirty="0"/>
              <a:t>تشترك معه في </a:t>
            </a:r>
            <a:r>
              <a:rPr lang="ar-DZ" sz="5400" dirty="0" smtClean="0"/>
              <a:t>نفس الهواية</a:t>
            </a:r>
            <a:endParaRPr lang="fr-FR" sz="5400" dirty="0"/>
          </a:p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5400" dirty="0" smtClean="0"/>
              <a:t> أستاذ (ة) </a:t>
            </a:r>
            <a:r>
              <a:rPr lang="ar-DZ" sz="5400" dirty="0"/>
              <a:t>تشترك معه في </a:t>
            </a:r>
            <a:r>
              <a:rPr lang="ar-DZ" sz="5400" dirty="0" smtClean="0"/>
              <a:t>عدد الأولاد</a:t>
            </a:r>
          </a:p>
          <a:p>
            <a:pPr algn="r" rtl="1">
              <a:buFont typeface="Wingdings" panose="05000000000000000000" pitchFamily="2" charset="2"/>
              <a:buChar char="q"/>
            </a:pPr>
            <a:r>
              <a:rPr lang="ar-DZ" sz="5400" dirty="0"/>
              <a:t> </a:t>
            </a:r>
            <a:r>
              <a:rPr lang="ar-DZ" sz="5400" dirty="0" smtClean="0"/>
              <a:t>أستاذ (ة) </a:t>
            </a:r>
            <a:r>
              <a:rPr lang="ar-DZ" sz="5400" dirty="0"/>
              <a:t>تشترك معه في </a:t>
            </a:r>
            <a:r>
              <a:rPr lang="ar-DZ" sz="5400" dirty="0" smtClean="0"/>
              <a:t>الأكلة المفضّلة</a:t>
            </a:r>
            <a:endParaRPr lang="fr-FR" sz="5400" dirty="0"/>
          </a:p>
          <a:p>
            <a:pPr marL="0" lvl="0" indent="0" algn="r" rtl="1">
              <a:buNone/>
            </a:pPr>
            <a:endParaRPr lang="fr-FR" sz="5400" dirty="0"/>
          </a:p>
          <a:p>
            <a:pPr algn="r" rtl="1">
              <a:buBlip>
                <a:blip r:embed="rId2"/>
              </a:buBlip>
            </a:pP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8329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2267" y="2114570"/>
            <a:ext cx="6816051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000" b="1" dirty="0"/>
              <a:t>ما هي </a:t>
            </a:r>
            <a:r>
              <a:rPr lang="ar-DZ" sz="6000" b="1" dirty="0" smtClean="0"/>
              <a:t>أفضل </a:t>
            </a:r>
            <a:r>
              <a:rPr lang="ar-DZ" sz="6000" b="1" dirty="0"/>
              <a:t>أنواع الشّخصيات التي تواجهها في </a:t>
            </a:r>
            <a:r>
              <a:rPr lang="ar-DZ" sz="6000" b="1" dirty="0" smtClean="0"/>
              <a:t>القسم؟</a:t>
            </a:r>
            <a:endParaRPr lang="fr-FR" sz="6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بعض أنماط الشّخصيات عند التّلاميذ</a:t>
            </a:r>
            <a:endParaRPr lang="fr-FR" sz="6000" dirty="0">
              <a:cs typeface="AF_Uniz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12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2267" y="2114570"/>
            <a:ext cx="6816051" cy="4023360"/>
          </a:xfrm>
        </p:spPr>
        <p:txBody>
          <a:bodyPr>
            <a:noAutofit/>
          </a:bodyPr>
          <a:lstStyle/>
          <a:p>
            <a:pPr lvl="0" algn="ctr" rtl="1"/>
            <a:endParaRPr lang="ar-DZ" sz="6000" b="1" dirty="0" smtClean="0"/>
          </a:p>
          <a:p>
            <a:pPr lvl="0" algn="ctr" rtl="1"/>
            <a:r>
              <a:rPr lang="ar-DZ" sz="6000" b="1" dirty="0" smtClean="0"/>
              <a:t>وما </a:t>
            </a:r>
            <a:r>
              <a:rPr lang="ar-DZ" sz="6000" b="1" dirty="0"/>
              <a:t>هي أسوأ </a:t>
            </a:r>
            <a:r>
              <a:rPr lang="ar-DZ" sz="6000" b="1" dirty="0" smtClean="0"/>
              <a:t>أنواعها؟</a:t>
            </a:r>
            <a:endParaRPr lang="fr-FR" sz="60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بعض أنماط الشّخصيات عند التّلاميذ</a:t>
            </a:r>
            <a:endParaRPr lang="fr-FR" sz="6000" dirty="0">
              <a:cs typeface="AF_Uniz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143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978" y="2633859"/>
            <a:ext cx="6816051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b="1" dirty="0" smtClean="0"/>
              <a:t>وهل </a:t>
            </a:r>
            <a:r>
              <a:rPr lang="ar-DZ" sz="6600" b="1" dirty="0"/>
              <a:t>تنوّع الشّخصيات فرصة أم مشكلة؟</a:t>
            </a:r>
            <a:endParaRPr lang="fr-FR" sz="44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بعض أنماط الشّخصيات عند التّلاميذ</a:t>
            </a:r>
            <a:endParaRPr lang="fr-FR" sz="6000" dirty="0">
              <a:cs typeface="AF_Uniz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6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كيف تتعامل مع الشّخصيات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الصّعبة</a:t>
            </a:r>
            <a:r>
              <a:rPr lang="ar-DZ" sz="6000" dirty="0" smtClean="0">
                <a:cs typeface="AF_Unizah" pitchFamily="2" charset="-78"/>
              </a:rPr>
              <a:t>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12267" y="2114570"/>
            <a:ext cx="6816051" cy="4023360"/>
          </a:xfrm>
        </p:spPr>
        <p:txBody>
          <a:bodyPr>
            <a:noAutofit/>
          </a:bodyPr>
          <a:lstStyle/>
          <a:p>
            <a:pPr lvl="0" algn="ctr" rtl="1"/>
            <a:r>
              <a:rPr lang="fr-FR" sz="11500" dirty="0" smtClean="0"/>
              <a:t> </a:t>
            </a:r>
            <a:r>
              <a:rPr lang="ar-DZ" sz="5400" dirty="0"/>
              <a:t>الإنسان كائن معقّد مكوّن من طبقات كثيرة من </a:t>
            </a:r>
            <a:r>
              <a:rPr lang="ar-DZ" sz="5400" dirty="0" smtClean="0"/>
              <a:t>المعتقدات والمحفّزات والدّوافع </a:t>
            </a:r>
            <a:r>
              <a:rPr lang="ar-DZ" sz="5400" dirty="0"/>
              <a:t>والمشاعر </a:t>
            </a:r>
            <a:r>
              <a:rPr lang="ar-DZ" sz="5400" dirty="0" smtClean="0"/>
              <a:t>والأحاسيس...</a:t>
            </a:r>
            <a:endParaRPr lang="fr-FR" sz="3600" dirty="0"/>
          </a:p>
        </p:txBody>
      </p:sp>
      <p:pic>
        <p:nvPicPr>
          <p:cNvPr id="6146" name="Picture 2" descr="http://t2.gstatic.com/images?q=tbn:ANd9GcQGwB68zGDOfnVhoSOwd6CzpxBSdP0gD2_n6Hnbv8e6to5c_J5fiQbGTx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7" y="1463651"/>
            <a:ext cx="3990511" cy="300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8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تتعامل مع الشّخصيات </a:t>
            </a:r>
            <a:r>
              <a:rPr lang="ar-DZ" sz="6000" dirty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الصّعبة</a:t>
            </a:r>
            <a:r>
              <a:rPr lang="ar-DZ" sz="6000" dirty="0">
                <a:cs typeface="AF_Unizah" pitchFamily="2" charset="-78"/>
              </a:rPr>
              <a:t>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9702" y="2114570"/>
            <a:ext cx="5608616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7200" dirty="0" smtClean="0"/>
              <a:t>السّلوكيات الظّاهرة  لا تمثّل إلّا الطّبقة السّطحية منه!</a:t>
            </a:r>
          </a:p>
          <a:p>
            <a:pPr lvl="0" algn="ctr" rtl="1"/>
            <a:endParaRPr lang="fr-FR" sz="7200" dirty="0"/>
          </a:p>
        </p:txBody>
      </p:sp>
      <p:pic>
        <p:nvPicPr>
          <p:cNvPr id="6146" name="Picture 2" descr="http://t2.gstatic.com/images?q=tbn:ANd9GcQGwB68zGDOfnVhoSOwd6CzpxBSdP0gD2_n6Hnbv8e6to5c_J5fiQbGTx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7" y="1463651"/>
            <a:ext cx="3990511" cy="30044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0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تتعامل مع الشّخصيات </a:t>
            </a:r>
            <a:r>
              <a:rPr lang="ar-DZ" sz="6000" dirty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الصّعبة</a:t>
            </a:r>
            <a:r>
              <a:rPr lang="ar-DZ" sz="6000" dirty="0">
                <a:cs typeface="AF_Unizah" pitchFamily="2" charset="-78"/>
              </a:rPr>
              <a:t>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14570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5400" dirty="0" smtClean="0"/>
              <a:t>لكن </a:t>
            </a:r>
            <a:r>
              <a:rPr lang="ar-DZ" sz="5400" dirty="0"/>
              <a:t>قبل ذلك وأهمّ منه </a:t>
            </a:r>
            <a:r>
              <a:rPr lang="ar-DZ" sz="5400" dirty="0" smtClean="0"/>
              <a:t>فهم نفسك وانفعالاتك! </a:t>
            </a:r>
          </a:p>
          <a:p>
            <a:pPr lvl="0" algn="ctr" rtl="1"/>
            <a:r>
              <a:rPr lang="ar-DZ" sz="5400" dirty="0" smtClean="0"/>
              <a:t>ثمّ التّحكّم فيها.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4" name="Picture 4" descr="http://imn.iq/upload/2009/08/17/111433184114302009121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08" y="2262011"/>
            <a:ext cx="4286250" cy="3095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31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تتعامل مع الشّخصيات </a:t>
            </a:r>
            <a:r>
              <a:rPr lang="ar-DZ" sz="6000" dirty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الصّعبة</a:t>
            </a:r>
            <a:r>
              <a:rPr lang="ar-DZ" sz="6000" dirty="0">
                <a:cs typeface="AF_Unizah" pitchFamily="2" charset="-78"/>
              </a:rPr>
              <a:t>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14570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تغيّير النّظرة إلى السّلوك، يجعلك تتصرّف معه بطريقة مختلفة.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448" y="1757536"/>
            <a:ext cx="3500664" cy="48059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07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2891" y="160338"/>
            <a:ext cx="4753731" cy="652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46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تتعامل مع الشّخصيات </a:t>
            </a:r>
            <a:r>
              <a:rPr lang="ar-DZ" sz="6000" dirty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الصّعبة</a:t>
            </a:r>
            <a:r>
              <a:rPr lang="ar-DZ" sz="6000" dirty="0">
                <a:cs typeface="AF_Unizah" pitchFamily="2" charset="-78"/>
              </a:rPr>
              <a:t>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1843634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مثال: </a:t>
            </a:r>
          </a:p>
          <a:p>
            <a:pPr lvl="0" algn="ctr" rtl="1"/>
            <a:r>
              <a:rPr lang="ar-DZ" sz="6600" dirty="0" smtClean="0"/>
              <a:t>ما </a:t>
            </a:r>
            <a:r>
              <a:rPr lang="ar-DZ" sz="6600" dirty="0"/>
              <a:t>هو التّشويش؟</a:t>
            </a:r>
            <a:endParaRPr lang="fr-FR" sz="6600" dirty="0"/>
          </a:p>
          <a:p>
            <a:pPr lvl="0" algn="ctr" rtl="1"/>
            <a:r>
              <a:rPr lang="ar-DZ" sz="6600" dirty="0"/>
              <a:t> ما هي الفوضى؟ ما الفرق </a:t>
            </a:r>
            <a:r>
              <a:rPr lang="ar-DZ" sz="6600" dirty="0" smtClean="0"/>
              <a:t>بينهما </a:t>
            </a:r>
            <a:r>
              <a:rPr lang="ar-DZ" sz="6600" dirty="0"/>
              <a:t>وبين الحركية والنّشاط؟</a:t>
            </a:r>
            <a:endParaRPr lang="fr-FR" sz="6600" dirty="0"/>
          </a:p>
          <a:p>
            <a:pPr lvl="0" algn="ctr" rtl="1"/>
            <a:endParaRPr lang="ar-DZ" sz="6600" dirty="0" smtClean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98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المشوّش (المرح)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533" y="1843634"/>
            <a:ext cx="10947785" cy="4023360"/>
          </a:xfrm>
        </p:spPr>
        <p:txBody>
          <a:bodyPr>
            <a:noAutofit/>
          </a:bodyPr>
          <a:lstStyle/>
          <a:p>
            <a:pPr lvl="0" algn="r" rtl="1">
              <a:buBlip>
                <a:blip r:embed="rId3"/>
              </a:buBlip>
            </a:pPr>
            <a:r>
              <a:rPr lang="ar-DZ" sz="5400" dirty="0" smtClean="0"/>
              <a:t> يتميز </a:t>
            </a:r>
            <a:r>
              <a:rPr lang="ar-DZ" sz="5400" dirty="0"/>
              <a:t>بخفة الرّوح وكثرة </a:t>
            </a:r>
            <a:r>
              <a:rPr lang="ar-DZ" sz="5400" dirty="0" smtClean="0"/>
              <a:t>الضّحك. </a:t>
            </a:r>
            <a:endParaRPr lang="fr-FR" sz="5400" dirty="0"/>
          </a:p>
          <a:p>
            <a:pPr lvl="0" algn="r" rtl="1">
              <a:buBlip>
                <a:blip r:embed="rId3"/>
              </a:buBlip>
            </a:pPr>
            <a:r>
              <a:rPr lang="ar-DZ" sz="5400" dirty="0" smtClean="0"/>
              <a:t> محبوب </a:t>
            </a:r>
            <a:r>
              <a:rPr lang="ar-DZ" sz="5400" dirty="0"/>
              <a:t>ومقبول عند </a:t>
            </a:r>
            <a:r>
              <a:rPr lang="ar-DZ" sz="5400" dirty="0" smtClean="0"/>
              <a:t>زملائه.</a:t>
            </a:r>
            <a:endParaRPr lang="fr-FR" sz="5400" dirty="0"/>
          </a:p>
          <a:p>
            <a:pPr lvl="0" algn="r" rtl="1">
              <a:buBlip>
                <a:blip r:embed="rId3"/>
              </a:buBlip>
            </a:pPr>
            <a:r>
              <a:rPr lang="ar-DZ" sz="5400" dirty="0" smtClean="0"/>
              <a:t> شخصيته </a:t>
            </a:r>
            <a:r>
              <a:rPr lang="ar-DZ" sz="5400" dirty="0"/>
              <a:t>جذابة بحيث يلتفّ حوله </a:t>
            </a:r>
            <a:r>
              <a:rPr lang="ar-DZ" sz="5400" dirty="0" smtClean="0"/>
              <a:t>التّلاميذ.</a:t>
            </a:r>
            <a:endParaRPr lang="fr-FR" sz="5400" dirty="0"/>
          </a:p>
          <a:p>
            <a:pPr lvl="0" algn="r" rtl="1">
              <a:buBlip>
                <a:blip r:embed="rId3"/>
              </a:buBlip>
            </a:pPr>
            <a:r>
              <a:rPr lang="ar-DZ" sz="5400" dirty="0" smtClean="0"/>
              <a:t> يميل </a:t>
            </a:r>
            <a:r>
              <a:rPr lang="ar-DZ" sz="5400" dirty="0"/>
              <a:t>أحيانا إلى المحادثات الجانبية</a:t>
            </a:r>
            <a:r>
              <a:rPr lang="fr-FR" sz="5400" dirty="0"/>
              <a:t>.</a:t>
            </a:r>
          </a:p>
          <a:p>
            <a:pPr lvl="0" algn="r" rtl="1"/>
            <a:endParaRPr lang="ar-DZ" sz="5400" dirty="0" smtClean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8800" dirty="0" smtClean="0"/>
              <a:t>ماذا تغيّر؟</a:t>
            </a:r>
            <a:endParaRPr lang="fr-FR" sz="8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>
              <a:buFont typeface="Wingdings" panose="05000000000000000000" pitchFamily="2" charset="2"/>
              <a:buChar char="q"/>
            </a:pPr>
            <a:r>
              <a:rPr lang="ar-DZ" sz="6600" dirty="0" smtClean="0"/>
              <a:t> </a:t>
            </a:r>
            <a:r>
              <a:rPr lang="ar-DZ" sz="6600" dirty="0" smtClean="0"/>
              <a:t>كيف تشعر بعد هذا النّشاط؟</a:t>
            </a:r>
          </a:p>
          <a:p>
            <a:pPr lvl="0" algn="r" rtl="1">
              <a:buFont typeface="Wingdings" panose="05000000000000000000" pitchFamily="2" charset="2"/>
              <a:buChar char="q"/>
            </a:pP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157761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المشوّش (المرح – الحركي)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533" y="1843634"/>
            <a:ext cx="10947785" cy="4023360"/>
          </a:xfrm>
        </p:spPr>
        <p:txBody>
          <a:bodyPr>
            <a:noAutofit/>
          </a:bodyPr>
          <a:lstStyle/>
          <a:p>
            <a:pPr lvl="0" algn="r" rtl="1">
              <a:buBlip>
                <a:blip r:embed="rId3"/>
              </a:buBlip>
            </a:pPr>
            <a:r>
              <a:rPr lang="ar-DZ" sz="5400" dirty="0" smtClean="0"/>
              <a:t> يضحي </a:t>
            </a:r>
            <a:r>
              <a:rPr lang="ar-DZ" sz="5400" dirty="0"/>
              <a:t>بنفسه من خلال مواطن الضّحك والسّخرية التي يضع فيها نفسه حتى ولو على حساب دراسته</a:t>
            </a:r>
            <a:r>
              <a:rPr lang="ar-DZ" sz="5400" dirty="0" smtClean="0"/>
              <a:t>.</a:t>
            </a:r>
          </a:p>
          <a:p>
            <a:pPr lvl="0" algn="r" rtl="1">
              <a:buBlip>
                <a:blip r:embed="rId3"/>
              </a:buBlip>
            </a:pPr>
            <a:r>
              <a:rPr lang="ar-DZ" sz="5400" dirty="0"/>
              <a:t> </a:t>
            </a:r>
            <a:r>
              <a:rPr lang="ar-DZ" sz="5400" dirty="0" smtClean="0"/>
              <a:t>قد </a:t>
            </a:r>
            <a:r>
              <a:rPr lang="ar-DZ" sz="5400" dirty="0"/>
              <a:t>يتمادى أحياناً في المرح فيحول </a:t>
            </a:r>
            <a:r>
              <a:rPr lang="ar-DZ" sz="5400" dirty="0" smtClean="0"/>
              <a:t>الدّرس </a:t>
            </a:r>
            <a:r>
              <a:rPr lang="ar-DZ" sz="5400" dirty="0"/>
              <a:t>إلى هزل في بعض اللّحظات</a:t>
            </a:r>
            <a:r>
              <a:rPr lang="fr-FR" sz="5400" dirty="0"/>
              <a:t>.</a:t>
            </a:r>
          </a:p>
          <a:p>
            <a:pPr lvl="0" algn="r" rtl="1"/>
            <a:endParaRPr lang="ar-DZ" sz="5400" dirty="0" smtClean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المشوّش </a:t>
            </a:r>
            <a:r>
              <a:rPr lang="ar-DZ" sz="6000" dirty="0">
                <a:cs typeface="AF_Unizah" pitchFamily="2" charset="-78"/>
              </a:rPr>
              <a:t>(المرح)؟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48437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ما هي ردود أفعالنا المعتادة مع هذا النّوع من التّلاميذ؟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4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المشوّش </a:t>
            </a:r>
            <a:r>
              <a:rPr lang="ar-DZ" sz="6000" dirty="0">
                <a:cs typeface="AF_Unizah" pitchFamily="2" charset="-78"/>
              </a:rPr>
              <a:t>(المرح)؟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978" y="2148437"/>
            <a:ext cx="10383340" cy="4023360"/>
          </a:xfrm>
        </p:spPr>
        <p:txBody>
          <a:bodyPr>
            <a:noAutofit/>
          </a:bodyPr>
          <a:lstStyle/>
          <a:p>
            <a:pPr algn="r" rtl="1">
              <a:buBlip>
                <a:blip r:embed="rId3"/>
              </a:buBlip>
            </a:pPr>
            <a:r>
              <a:rPr lang="ar-DZ" sz="4400" dirty="0"/>
              <a:t> تفهّمه وانظر للعالم من وجهة نظره</a:t>
            </a:r>
            <a:endParaRPr lang="fr-FR" sz="4400" dirty="0"/>
          </a:p>
          <a:p>
            <a:pPr algn="r" rtl="1">
              <a:buBlip>
                <a:blip r:embed="rId3"/>
              </a:buBlip>
            </a:pPr>
            <a:r>
              <a:rPr lang="fr-FR" sz="4400" dirty="0"/>
              <a:t> </a:t>
            </a:r>
            <a:r>
              <a:rPr lang="ar-DZ" sz="4400" dirty="0"/>
              <a:t>استثمر قدرته على المرح في تنشيط القسم وزيادة رغبة التّلاميذ في التّعلم</a:t>
            </a:r>
            <a:r>
              <a:rPr lang="fr-FR" sz="4400" dirty="0"/>
              <a:t>.</a:t>
            </a:r>
          </a:p>
          <a:p>
            <a:pPr algn="r" rtl="1">
              <a:buBlip>
                <a:blip r:embed="rId3"/>
              </a:buBlip>
            </a:pPr>
            <a:r>
              <a:rPr lang="ar-DZ" sz="4400" dirty="0"/>
              <a:t> فوض إليه بعض الأنشطة الجماعية الصّعبة التي تحتاج إلى وقت كبير لتنظيمها</a:t>
            </a:r>
            <a:r>
              <a:rPr lang="fr-FR" sz="4400" dirty="0"/>
              <a:t>.</a:t>
            </a:r>
          </a:p>
          <a:p>
            <a:pPr marL="0" indent="0" algn="r" rtl="1">
              <a:buNone/>
            </a:pPr>
            <a:endParaRPr lang="fr-FR" sz="44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99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المشوّش </a:t>
            </a:r>
            <a:r>
              <a:rPr lang="ar-DZ" sz="6000" dirty="0">
                <a:cs typeface="AF_Unizah" pitchFamily="2" charset="-78"/>
              </a:rPr>
              <a:t>(المرح)؟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978" y="2148437"/>
            <a:ext cx="10383340" cy="4023360"/>
          </a:xfrm>
        </p:spPr>
        <p:txBody>
          <a:bodyPr>
            <a:noAutofit/>
          </a:bodyPr>
          <a:lstStyle/>
          <a:p>
            <a:pPr algn="r" rtl="1">
              <a:buBlip>
                <a:blip r:embed="rId3"/>
              </a:buBlip>
            </a:pPr>
            <a:r>
              <a:rPr lang="ar-DZ" sz="4800" dirty="0" smtClean="0"/>
              <a:t> حدّد </a:t>
            </a:r>
            <a:r>
              <a:rPr lang="ar-DZ" sz="4800" dirty="0"/>
              <a:t>له إطاراً عامّاً للمرح بما لا يخرجه عن </a:t>
            </a:r>
            <a:r>
              <a:rPr lang="ar-DZ" sz="4800" dirty="0" smtClean="0"/>
              <a:t>حدود اللّباقة ولا وقت الدّرس</a:t>
            </a:r>
            <a:r>
              <a:rPr lang="fr-FR" sz="4800" dirty="0" smtClean="0"/>
              <a:t>.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/>
              <a:t> تقبّل تعليقاته ضمن الحدود المعقولة ودون تجاوز.</a:t>
            </a:r>
            <a:endParaRPr lang="fr-FR" sz="48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المشوّش (الحركي)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533" y="1843634"/>
            <a:ext cx="10947785" cy="4023360"/>
          </a:xfrm>
        </p:spPr>
        <p:txBody>
          <a:bodyPr>
            <a:noAutofit/>
          </a:bodyPr>
          <a:lstStyle/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ذو </a:t>
            </a:r>
            <a:r>
              <a:rPr lang="ar-DZ" sz="4400" dirty="0"/>
              <a:t>نشاط وحركة زائدتين،</a:t>
            </a:r>
            <a:endParaRPr lang="fr-FR" sz="4400" dirty="0"/>
          </a:p>
          <a:p>
            <a:pPr lvl="0" algn="r" rtl="1">
              <a:buBlip>
                <a:blip r:embed="rId3"/>
              </a:buBlip>
            </a:pPr>
            <a:r>
              <a:rPr lang="ar-DZ" sz="4400" dirty="0"/>
              <a:t> مشتّت ولا يستطيع الاستمرار في التّركيز على شيء واحد فترة طويلة. </a:t>
            </a:r>
            <a:endParaRPr lang="fr-FR" sz="4400" dirty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كثير </a:t>
            </a:r>
            <a:r>
              <a:rPr lang="ar-DZ" sz="4400" dirty="0"/>
              <a:t>الكلام ويتحدث عن </a:t>
            </a:r>
            <a:r>
              <a:rPr lang="ar-DZ" sz="4400" dirty="0" smtClean="0"/>
              <a:t>كلّ </a:t>
            </a:r>
            <a:r>
              <a:rPr lang="ar-DZ" sz="4400" dirty="0"/>
              <a:t>شيء و في </a:t>
            </a:r>
            <a:r>
              <a:rPr lang="ar-DZ" sz="4400" dirty="0" smtClean="0"/>
              <a:t>كلّ </a:t>
            </a:r>
            <a:r>
              <a:rPr lang="ar-DZ" sz="4400" dirty="0"/>
              <a:t>شيء</a:t>
            </a:r>
            <a:r>
              <a:rPr lang="fr-FR" sz="4400" dirty="0"/>
              <a:t> ..</a:t>
            </a:r>
          </a:p>
          <a:p>
            <a:pPr algn="r" rtl="1">
              <a:buBlip>
                <a:blip r:embed="rId3"/>
              </a:buBlip>
            </a:pPr>
            <a:r>
              <a:rPr lang="ar-DZ" sz="4400" dirty="0"/>
              <a:t> </a:t>
            </a:r>
            <a:r>
              <a:rPr lang="ar-DZ" sz="4400" dirty="0" smtClean="0"/>
              <a:t>دائم التّلاعب بأدواته</a:t>
            </a:r>
          </a:p>
          <a:p>
            <a:pPr algn="r" rtl="1">
              <a:buBlip>
                <a:blip r:embed="rId3"/>
              </a:buBlip>
            </a:pPr>
            <a:r>
              <a:rPr lang="ar-DZ" sz="4400" dirty="0"/>
              <a:t> </a:t>
            </a:r>
            <a:r>
              <a:rPr lang="ar-DZ" sz="4400" dirty="0" smtClean="0"/>
              <a:t>....</a:t>
            </a:r>
            <a:endParaRPr lang="fr-FR" sz="4400" dirty="0"/>
          </a:p>
          <a:p>
            <a:pPr marL="0" indent="0" algn="r" rtl="1">
              <a:buNone/>
            </a:pPr>
            <a:endParaRPr lang="ar-DZ" sz="6000" dirty="0" smtClean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3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المشوّش </a:t>
            </a:r>
            <a:r>
              <a:rPr lang="ar-DZ" sz="6000" dirty="0">
                <a:cs typeface="AF_Unizah" pitchFamily="2" charset="-78"/>
              </a:rPr>
              <a:t>(</a:t>
            </a:r>
            <a:r>
              <a:rPr lang="ar-DZ" sz="6000" dirty="0" smtClean="0">
                <a:cs typeface="AF_Unizah" pitchFamily="2" charset="-78"/>
              </a:rPr>
              <a:t>الحركي)؟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48437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ما هي ردود أفعالنا المعتادة مع هذا النّوع من التّلاميذ؟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29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المشوّش </a:t>
            </a:r>
            <a:r>
              <a:rPr lang="ar-DZ" sz="6000" dirty="0">
                <a:cs typeface="AF_Unizah" pitchFamily="2" charset="-78"/>
              </a:rPr>
              <a:t>(</a:t>
            </a:r>
            <a:r>
              <a:rPr lang="ar-DZ" sz="6000" dirty="0" smtClean="0">
                <a:cs typeface="AF_Unizah" pitchFamily="2" charset="-78"/>
              </a:rPr>
              <a:t>الحركي)؟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978" y="2148437"/>
            <a:ext cx="10383340" cy="4023360"/>
          </a:xfrm>
        </p:spPr>
        <p:txBody>
          <a:bodyPr>
            <a:noAutofit/>
          </a:bodyPr>
          <a:lstStyle/>
          <a:p>
            <a:pPr algn="r" rtl="1">
              <a:buBlip>
                <a:blip r:embed="rId3"/>
              </a:buBlip>
            </a:pPr>
            <a:r>
              <a:rPr lang="ar-DZ" sz="4800" dirty="0" smtClean="0"/>
              <a:t> </a:t>
            </a:r>
            <a:r>
              <a:rPr lang="ar-SA" sz="4800" dirty="0" smtClean="0"/>
              <a:t>كل</a:t>
            </a:r>
            <a:r>
              <a:rPr lang="ar-DZ" sz="4800" dirty="0" smtClean="0"/>
              <a:t>ّ</a:t>
            </a:r>
            <a:r>
              <a:rPr lang="ar-SA" sz="4800" dirty="0" smtClean="0"/>
              <a:t>ف</a:t>
            </a:r>
            <a:r>
              <a:rPr lang="ar-DZ" sz="4800" dirty="0" smtClean="0"/>
              <a:t>ه</a:t>
            </a:r>
            <a:r>
              <a:rPr lang="ar-SA" sz="4800" dirty="0" smtClean="0"/>
              <a:t> ببعض </a:t>
            </a:r>
            <a:r>
              <a:rPr lang="ar-SA" sz="4800" dirty="0"/>
              <a:t>الأنشطة الحركية 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/>
              <a:t> </a:t>
            </a:r>
            <a:r>
              <a:rPr lang="ar-DZ" sz="4800" dirty="0" smtClean="0"/>
              <a:t>ن</a:t>
            </a:r>
            <a:r>
              <a:rPr lang="ar-SA" sz="4800" dirty="0" smtClean="0"/>
              <a:t>و</a:t>
            </a:r>
            <a:r>
              <a:rPr lang="ar-DZ" sz="4800" dirty="0" smtClean="0"/>
              <a:t>ّ</a:t>
            </a:r>
            <a:r>
              <a:rPr lang="ar-SA" sz="4800" dirty="0" smtClean="0"/>
              <a:t>ع </a:t>
            </a:r>
            <a:r>
              <a:rPr lang="ar-SA" sz="4800" dirty="0"/>
              <a:t>في طرق </a:t>
            </a:r>
            <a:r>
              <a:rPr lang="ar-SA" sz="4800" dirty="0" smtClean="0"/>
              <a:t>الت</a:t>
            </a:r>
            <a:r>
              <a:rPr lang="ar-DZ" sz="4800" dirty="0" smtClean="0"/>
              <a:t>ّ</a:t>
            </a:r>
            <a:r>
              <a:rPr lang="ar-SA" sz="4800" dirty="0" smtClean="0"/>
              <a:t>دريس والأنشطة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SA" sz="4800" dirty="0" smtClean="0"/>
              <a:t> </a:t>
            </a:r>
            <a:r>
              <a:rPr lang="ar-DZ" sz="4800" dirty="0" smtClean="0"/>
              <a:t>جدّد</a:t>
            </a:r>
            <a:r>
              <a:rPr lang="ar-SA" sz="4800" dirty="0" smtClean="0"/>
              <a:t> الموقف الت</a:t>
            </a:r>
            <a:r>
              <a:rPr lang="ar-DZ" sz="4800" dirty="0" smtClean="0"/>
              <a:t>ّ</a:t>
            </a:r>
            <a:r>
              <a:rPr lang="ar-SA" sz="4800" dirty="0" smtClean="0"/>
              <a:t>عليمي 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 smtClean="0"/>
              <a:t> ناده</a:t>
            </a:r>
            <a:r>
              <a:rPr lang="ar-SA" sz="4800" dirty="0" smtClean="0"/>
              <a:t> </a:t>
            </a:r>
            <a:r>
              <a:rPr lang="ar-SA" sz="4800" dirty="0"/>
              <a:t>باسمه بين الحين والآخر لقطع </a:t>
            </a:r>
            <a:r>
              <a:rPr lang="ar-SA" sz="4800" dirty="0" smtClean="0"/>
              <a:t>تشتته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 smtClean="0"/>
              <a:t> </a:t>
            </a:r>
            <a:r>
              <a:rPr lang="ar-SA" sz="4800" dirty="0" smtClean="0"/>
              <a:t>لا </a:t>
            </a:r>
            <a:r>
              <a:rPr lang="ar-SA" sz="4800" dirty="0"/>
              <a:t>مانع من </a:t>
            </a:r>
            <a:r>
              <a:rPr lang="ar-SA" sz="4800" dirty="0" smtClean="0"/>
              <a:t>الس</a:t>
            </a:r>
            <a:r>
              <a:rPr lang="ar-DZ" sz="4800" dirty="0" smtClean="0"/>
              <a:t>ّ</a:t>
            </a:r>
            <a:r>
              <a:rPr lang="ar-SA" sz="4800" dirty="0" smtClean="0"/>
              <a:t>ماح </a:t>
            </a:r>
            <a:r>
              <a:rPr lang="ar-SA" sz="4800" dirty="0"/>
              <a:t>له </a:t>
            </a:r>
            <a:r>
              <a:rPr lang="ar-SA" sz="4800" dirty="0" smtClean="0"/>
              <a:t>بالوقوف</a:t>
            </a:r>
            <a:endParaRPr lang="fr-FR" sz="48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2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الانعزالي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533" y="1843634"/>
            <a:ext cx="10947785" cy="4023360"/>
          </a:xfrm>
        </p:spPr>
        <p:txBody>
          <a:bodyPr>
            <a:noAutofit/>
          </a:bodyPr>
          <a:lstStyle/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يتصف </a:t>
            </a:r>
            <a:r>
              <a:rPr lang="ar-SA" sz="4400" dirty="0"/>
              <a:t>هذا الطالب بالخجل 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/>
              <a:t> </a:t>
            </a:r>
            <a:r>
              <a:rPr lang="ar-DZ" sz="4400" dirty="0" smtClean="0"/>
              <a:t>لا يتمكّن من </a:t>
            </a:r>
            <a:r>
              <a:rPr lang="ar-SA" sz="4400" dirty="0" smtClean="0"/>
              <a:t>إقامة </a:t>
            </a:r>
            <a:r>
              <a:rPr lang="ar-SA" sz="4400" dirty="0"/>
              <a:t>علاقات </a:t>
            </a:r>
            <a:r>
              <a:rPr lang="ar-SA" sz="4400" dirty="0" smtClean="0"/>
              <a:t>اجتماعية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يخاف </a:t>
            </a:r>
            <a:r>
              <a:rPr lang="ar-SA" sz="4400" dirty="0"/>
              <a:t>من </a:t>
            </a:r>
            <a:r>
              <a:rPr lang="ar-SA" sz="4400" dirty="0" smtClean="0"/>
              <a:t>الفشل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صامت طول الوقت</a:t>
            </a:r>
          </a:p>
          <a:p>
            <a:pPr lvl="0" algn="r" rtl="1">
              <a:buBlip>
                <a:blip r:embed="rId3"/>
              </a:buBlip>
            </a:pPr>
            <a:r>
              <a:rPr lang="ar-SA" sz="4400" dirty="0" smtClean="0"/>
              <a:t> </a:t>
            </a:r>
            <a:r>
              <a:rPr lang="ar-SA" sz="4400" dirty="0"/>
              <a:t>ولا يمنع هذا من أن يكون طالبا </a:t>
            </a:r>
            <a:r>
              <a:rPr lang="ar-SA" sz="4400" dirty="0" smtClean="0"/>
              <a:t>متميزا</a:t>
            </a:r>
            <a:endParaRPr lang="ar-DZ" sz="44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01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cs typeface="AF_Unizah" pitchFamily="2" charset="-78"/>
              </a:rPr>
              <a:t>التّلميذ الانعزالي؟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48437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ما هي ردود أفعالنا المعتادة مع هذا النّوع من التّلاميذ؟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9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التّلميذ القائد (</a:t>
            </a:r>
            <a:r>
              <a:rPr lang="ar-DZ" sz="6000" dirty="0" smtClean="0">
                <a:solidFill>
                  <a:schemeClr val="bg2">
                    <a:lumMod val="90000"/>
                  </a:schemeClr>
                </a:solidFill>
                <a:cs typeface="AF_Unizah" pitchFamily="2" charset="-78"/>
              </a:rPr>
              <a:t>العدواني – الوقح</a:t>
            </a:r>
            <a:r>
              <a:rPr lang="ar-DZ" sz="6000" dirty="0" smtClean="0">
                <a:cs typeface="AF_Unizah" pitchFamily="2" charset="-78"/>
              </a:rPr>
              <a:t>)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0533" y="1843634"/>
            <a:ext cx="10947785" cy="4023360"/>
          </a:xfrm>
        </p:spPr>
        <p:txBody>
          <a:bodyPr>
            <a:noAutofit/>
          </a:bodyPr>
          <a:lstStyle/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يتمي</a:t>
            </a:r>
            <a:r>
              <a:rPr lang="ar-DZ" sz="4400" dirty="0" smtClean="0"/>
              <a:t>ّ</a:t>
            </a:r>
            <a:r>
              <a:rPr lang="ar-SA" sz="4400" dirty="0" smtClean="0"/>
              <a:t>ز </a:t>
            </a:r>
            <a:r>
              <a:rPr lang="ar-SA" sz="4400" dirty="0"/>
              <a:t>هذا </a:t>
            </a:r>
            <a:r>
              <a:rPr lang="ar-SA" sz="4400" dirty="0" smtClean="0"/>
              <a:t>ال</a:t>
            </a:r>
            <a:r>
              <a:rPr lang="ar-DZ" sz="4400" dirty="0" smtClean="0"/>
              <a:t>تّلميذ</a:t>
            </a:r>
            <a:r>
              <a:rPr lang="ar-SA" sz="4400" dirty="0" smtClean="0"/>
              <a:t> بحب</a:t>
            </a:r>
            <a:r>
              <a:rPr lang="ar-DZ" sz="4400" dirty="0" smtClean="0"/>
              <a:t>ّ</a:t>
            </a:r>
            <a:r>
              <a:rPr lang="ar-SA" sz="4400" dirty="0" smtClean="0"/>
              <a:t> </a:t>
            </a:r>
            <a:r>
              <a:rPr lang="ar-SA" sz="4400" dirty="0"/>
              <a:t>الإيذاء والعبث </a:t>
            </a:r>
            <a:r>
              <a:rPr lang="ar-SA" sz="4400" dirty="0" smtClean="0"/>
              <a:t>وإنشاء الفوضى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ي</a:t>
            </a:r>
            <a:r>
              <a:rPr lang="ar-SA" sz="4400" dirty="0" smtClean="0"/>
              <a:t>ق</a:t>
            </a:r>
            <a:r>
              <a:rPr lang="ar-DZ" sz="4400" dirty="0" smtClean="0"/>
              <a:t>ود زملاءه في أعمال الفوضى</a:t>
            </a:r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فهو </a:t>
            </a:r>
            <a:r>
              <a:rPr lang="ar-SA" sz="4400" dirty="0"/>
              <a:t>قيادي </a:t>
            </a:r>
            <a:r>
              <a:rPr lang="ar-SA" sz="4400" dirty="0" smtClean="0"/>
              <a:t>بالطّبع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قويّ </a:t>
            </a:r>
            <a:r>
              <a:rPr lang="ar-SA" sz="4400" dirty="0"/>
              <a:t>الشّخصية يستطيع أن يجر خلفه من هو أضعف </a:t>
            </a:r>
            <a:r>
              <a:rPr lang="ar-SA" sz="4400" dirty="0" smtClean="0"/>
              <a:t>منه</a:t>
            </a:r>
            <a:endParaRPr lang="ar-DZ" sz="4400" dirty="0" smtClean="0"/>
          </a:p>
          <a:p>
            <a:pPr lvl="0" algn="r" rtl="1">
              <a:buBlip>
                <a:blip r:embed="rId3"/>
              </a:buBlip>
            </a:pPr>
            <a:r>
              <a:rPr lang="ar-DZ" sz="4400" dirty="0" smtClean="0"/>
              <a:t> </a:t>
            </a:r>
            <a:r>
              <a:rPr lang="ar-SA" sz="4400" dirty="0" smtClean="0"/>
              <a:t>يميل </a:t>
            </a:r>
            <a:r>
              <a:rPr lang="ar-SA" sz="4400" dirty="0"/>
              <a:t>إلى فرض قوّته وعضلاته على </a:t>
            </a:r>
            <a:r>
              <a:rPr lang="ar-SA" sz="4400" dirty="0" smtClean="0"/>
              <a:t>زملائه </a:t>
            </a:r>
            <a:endParaRPr lang="ar-DZ" sz="44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69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6600" dirty="0" smtClean="0"/>
              <a:t>أهميّة البيئة التّربوية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7200" dirty="0" smtClean="0"/>
              <a:t>تقول الدّراسات </a:t>
            </a:r>
            <a:r>
              <a:rPr lang="ar-DZ" sz="7200" dirty="0"/>
              <a:t>أنّ </a:t>
            </a:r>
            <a:r>
              <a:rPr lang="ar-DZ" sz="7200" dirty="0"/>
              <a:t>البيئة تمثّل </a:t>
            </a:r>
            <a:r>
              <a:rPr lang="ar-DZ" sz="7200" dirty="0">
                <a:solidFill>
                  <a:srgbClr val="002060"/>
                </a:solidFill>
              </a:rPr>
              <a:t>40 % </a:t>
            </a:r>
            <a:r>
              <a:rPr lang="ar-DZ" sz="7200" dirty="0"/>
              <a:t>الأقلّ من نجاح العملية التّعليمية أو التّدريبية.</a:t>
            </a:r>
            <a:endParaRPr lang="fr-FR" sz="7200" dirty="0"/>
          </a:p>
          <a:p>
            <a:pPr marL="0" indent="0" algn="r" rtl="1">
              <a:buNone/>
            </a:pP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81601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</a:t>
            </a:r>
            <a:r>
              <a:rPr lang="ar-DZ" sz="6000" dirty="0" smtClean="0">
                <a:cs typeface="AF_Unizah" pitchFamily="2" charset="-78"/>
              </a:rPr>
              <a:t>نتعامل </a:t>
            </a:r>
            <a:r>
              <a:rPr lang="ar-DZ" sz="6000" dirty="0">
                <a:cs typeface="AF_Unizah" pitchFamily="2" charset="-78"/>
              </a:rPr>
              <a:t>مع </a:t>
            </a:r>
            <a:r>
              <a:rPr lang="ar-DZ" sz="6000" dirty="0" smtClean="0">
                <a:cs typeface="AF_Unizah" pitchFamily="2" charset="-78"/>
              </a:rPr>
              <a:t>التّلميذ الانعزالي؟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964" y="2148437"/>
            <a:ext cx="6300354" cy="4023360"/>
          </a:xfrm>
        </p:spPr>
        <p:txBody>
          <a:bodyPr>
            <a:noAutofit/>
          </a:bodyPr>
          <a:lstStyle/>
          <a:p>
            <a:pPr lvl="0" algn="ctr" rtl="1"/>
            <a:r>
              <a:rPr lang="ar-DZ" sz="6600" dirty="0" smtClean="0"/>
              <a:t>ما هي ردود أفعالنا المعتادة مع هذا النّوع من التّلاميذ؟</a:t>
            </a:r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1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>
                <a:cs typeface="AF_Unizah" pitchFamily="2" charset="-78"/>
              </a:rPr>
              <a:t>كيف نتعامل مع التّلميذ القائد؟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978" y="2058125"/>
            <a:ext cx="10383340" cy="4023360"/>
          </a:xfrm>
        </p:spPr>
        <p:txBody>
          <a:bodyPr>
            <a:noAutofit/>
          </a:bodyPr>
          <a:lstStyle/>
          <a:p>
            <a:pPr algn="r" rtl="1">
              <a:buBlip>
                <a:blip r:embed="rId3"/>
              </a:buBlip>
            </a:pPr>
            <a:r>
              <a:rPr lang="ar-DZ" sz="4800" dirty="0" smtClean="0"/>
              <a:t> ا</a:t>
            </a:r>
            <a:r>
              <a:rPr lang="ar-SA" sz="4800" dirty="0" smtClean="0"/>
              <a:t>كسب قلب</a:t>
            </a:r>
            <a:r>
              <a:rPr lang="ar-DZ" sz="4800" dirty="0" smtClean="0"/>
              <a:t>ه</a:t>
            </a:r>
            <a:r>
              <a:rPr lang="ar-SA" sz="4800" dirty="0" smtClean="0"/>
              <a:t> 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 smtClean="0"/>
              <a:t> ابن</a:t>
            </a:r>
            <a:r>
              <a:rPr lang="ar-SA" sz="4800" dirty="0" smtClean="0"/>
              <a:t> </a:t>
            </a:r>
            <a:r>
              <a:rPr lang="ar-SA" sz="4800" dirty="0"/>
              <a:t>معه جسورا من </a:t>
            </a:r>
            <a:r>
              <a:rPr lang="ar-SA" sz="4800" dirty="0" smtClean="0"/>
              <a:t>الثّقة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SA" sz="4800" dirty="0" smtClean="0"/>
              <a:t> </a:t>
            </a:r>
            <a:r>
              <a:rPr lang="ar-DZ" sz="4800" dirty="0" smtClean="0"/>
              <a:t>و</a:t>
            </a:r>
            <a:r>
              <a:rPr lang="ar-SA" sz="4800" dirty="0" smtClean="0"/>
              <a:t>ظّف </a:t>
            </a:r>
            <a:r>
              <a:rPr lang="ar-SA" sz="4800" dirty="0"/>
              <a:t>شخصيّته </a:t>
            </a:r>
            <a:r>
              <a:rPr lang="ar-DZ" sz="4800" dirty="0" smtClean="0"/>
              <a:t>القويّة في ضبط زملائه </a:t>
            </a:r>
          </a:p>
          <a:p>
            <a:pPr algn="r" rtl="1">
              <a:buBlip>
                <a:blip r:embed="rId3"/>
              </a:buBlip>
            </a:pPr>
            <a:r>
              <a:rPr lang="ar-DZ" sz="4800" dirty="0"/>
              <a:t> </a:t>
            </a:r>
            <a:r>
              <a:rPr lang="ar-DZ" sz="4800" dirty="0" smtClean="0"/>
              <a:t>كلّفه بقيادة بعض الأنشطة </a:t>
            </a:r>
            <a:r>
              <a:rPr lang="ar-SA" sz="4800" dirty="0" smtClean="0"/>
              <a:t>مع </a:t>
            </a:r>
            <a:r>
              <a:rPr lang="ar-SA" sz="4800" dirty="0"/>
              <a:t>مراقبة </a:t>
            </a:r>
            <a:r>
              <a:rPr lang="ar-SA" sz="4800" dirty="0" smtClean="0"/>
              <a:t>سلوكه</a:t>
            </a:r>
            <a:endParaRPr lang="ar-DZ" sz="4800" dirty="0" smtClean="0"/>
          </a:p>
          <a:p>
            <a:pPr algn="r" rtl="1">
              <a:buBlip>
                <a:blip r:embed="rId3"/>
              </a:buBlip>
            </a:pPr>
            <a:r>
              <a:rPr lang="ar-DZ" sz="4800" dirty="0" smtClean="0"/>
              <a:t> </a:t>
            </a:r>
            <a:r>
              <a:rPr lang="ar-SA" sz="4800" dirty="0" smtClean="0"/>
              <a:t>ناقشته</a:t>
            </a:r>
            <a:r>
              <a:rPr lang="ar-DZ" sz="4800" dirty="0" smtClean="0"/>
              <a:t> أحيانا</a:t>
            </a:r>
            <a:r>
              <a:rPr lang="ar-SA" sz="4800" dirty="0" smtClean="0"/>
              <a:t> </a:t>
            </a:r>
            <a:r>
              <a:rPr lang="ar-SA" sz="4800" dirty="0"/>
              <a:t>في بعض ما </a:t>
            </a:r>
            <a:r>
              <a:rPr lang="ar-SA" sz="4800" dirty="0" smtClean="0"/>
              <a:t>يفعل</a:t>
            </a:r>
            <a:endParaRPr lang="ar-DZ" sz="4800" dirty="0" smtClean="0"/>
          </a:p>
          <a:p>
            <a:pPr marL="0" indent="0" algn="r" rtl="1">
              <a:buNone/>
            </a:pPr>
            <a:endParaRPr lang="ar-DZ" sz="48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1819" y="503356"/>
            <a:ext cx="9720072" cy="1499616"/>
          </a:xfrm>
        </p:spPr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في الختام...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4978" y="2058125"/>
            <a:ext cx="10383340" cy="4023360"/>
          </a:xfrm>
        </p:spPr>
        <p:txBody>
          <a:bodyPr>
            <a:noAutofit/>
          </a:bodyPr>
          <a:lstStyle/>
          <a:p>
            <a:pPr lvl="0" algn="ctr" rtl="1">
              <a:buBlip>
                <a:blip r:embed="rId3"/>
              </a:buBlip>
            </a:pPr>
            <a:r>
              <a:rPr lang="ar-DZ" sz="6600" dirty="0" smtClean="0"/>
              <a:t> الأستاذ قائد، والقيادة هي القدرة على تحريك النّاس نحو الهدف.</a:t>
            </a:r>
            <a:endParaRPr lang="fr-FR" sz="6600" dirty="0"/>
          </a:p>
          <a:p>
            <a:pPr lvl="0" algn="ctr" rtl="1">
              <a:buBlip>
                <a:blip r:embed="rId3"/>
              </a:buBlip>
            </a:pPr>
            <a:r>
              <a:rPr lang="ar-DZ" sz="6600" dirty="0" smtClean="0"/>
              <a:t> ما </a:t>
            </a:r>
            <a:r>
              <a:rPr lang="ar-DZ" sz="6600" dirty="0"/>
              <a:t>هي القّوة </a:t>
            </a:r>
            <a:r>
              <a:rPr lang="ar-DZ" sz="6600" dirty="0" smtClean="0"/>
              <a:t>والمتعة الحقيقية والإنجاز؟</a:t>
            </a:r>
            <a:endParaRPr lang="ar-DZ" sz="6600" dirty="0"/>
          </a:p>
        </p:txBody>
      </p:sp>
      <p:sp>
        <p:nvSpPr>
          <p:cNvPr id="4" name="AutoShape 2" descr="data:image/jpeg;base64,/9j/4AAQSkZJRgABAQAAAQABAAD/2wCEAAkGBhISERIQEBIVEBMUEBQSFRUUFBQVFRQUFBQVFBUUEhUXHCYeFxkjGRQUHy8gIycpLCwsFR4xNTAqNSYrLCkBCQoKDgwOFw8PGSkcFRwpKSkpKSkpKSkpKSkpKSkpKSkpKSkpKSkpKSkpKSkpKSkpKSkpLCkpKSksKSksKSkpKf/AABEIAL8BCAMBIgACEQEDEQH/xAAcAAEAAQUBAQAAAAAAAAAAAAAABQIDBAYHAQj/xAA6EAABAwIEBAQDBwMDBQAAAAABAAIDBBEFEiExBkFRYRMicZEHMoFCUmKhscHRFCPwFnLhFTM0gpL/xAAZAQEAAwEBAAAAAAAAAAAAAAAAAQIDBAX/xAAiEQEBAAIDAQEAAQUAAAAAAAAAAQIRAyExEkEEEzJCUXH/2gAMAwEAAhEDEQA/AO1IiLy2oiIgIiICIiAiIgIiICIiAi8VuapYwXe5rf8AcQP1Ui6iiJeKaZpyiUPPRgLvzGiw6njaFtxlcT9Ap+avjx5Z/wBs22NFpknxA18sbT6uNwrR4/k5RsH1crzjtVylxuspqt4Ra/hnEjpYi8tbmDraE29lcONSdGkeh/VT/RyV+onEURT48C6z25QftA3A9VKRyAi4II7aqmWNx9TtWiIqAobG6jVrBy8x/ZTK1mrlzSOPew9Bp+y0wnbTCbqyqmheMCrDVs6Ft4VBCuuaqS1BbIXqrdoEQbYiIuVxiIiAiIgIiICIiAitVNS2NjnyODWtFyTsAubcR/E2RxLKQZG7eIfmPoOS0w47n4i3TotbiMUQvK9rB3Op9BuVC1HFpOkELn/if5G+ttyPZaNwLXCWqd/UOMj3M8rnm5uOl9ltFbRSPJ1yM7bn1K6Jw4z3tX6YGO8Sytac9RldbRkQsB6u3WnurXP1c5z+5JK2WooaaLWQeI7oTe6jK5s89mxQNjjB6Bq0kk8TO2BBWlj2uGwPm9Fm1+PxZdHXPYaq3X8PSRRmR7mW6X1N+ignxhUz45k9D+L/ADLwY2aU4e58s5LQ4i3IE3W2RYLOdRE4eui2Th2OEUsTo2taS3Uje/O6yanxHcyPzV5jqSRx83NeXO532tIxKjqIW7mNp6HmpTCeLI44GRTFxkBsTvudFdqcAa9+eV0ht1Nh7KAx2ClYQyMuznvcKWPvjoDoNA697i/usR1SWODmvc0j7vP1HNaiOOZmsDSwODQB3sFu1JNHJEyQW8zAd+fQqdbR4ycN4zY9xY9jm2+3lNj9FsEUzXDM0hw6haPW1YZcj9VC4VxBVSVJZD8rW3OW1h0zLny4f9Lyun1s2WNzujT7nQLWo1e/6pJLEBIADfW3O3bkrQVccfl08c62qXrlZc7RexyXCu10rB3XgehKoJRCp5RUveiJnjbkRFyOMREQEREBERAREQaT8THu8OFl7Mc52YdSBpdczqIl13jyjL6cO+4+59Dpf3suW1EW4O4XocFlwZZeooPLSC0kEcwbLesC4vj/AKIxzPPitvpuSOWq0ieNY17LSwdV4bw+OWBtSdXOJ31tZZ00QF8o+p19guf8OcWOp2eE5x8PNmFgCbuIuCei6dNIwNDhl1AN78io0S2NRmwVtQ/NMZcrf/VvsoDH3UsbhHADnvqb3Hp6racQrRIcjX3J00vb8lzXHIXMqix1jlIOhvcKq0ZgqngWa4gdLmy6BTcaQeCwOcQ8MAcLX15rnQlU/wAIYFDVOkMrjZlvIOd+qsisrEuMmP8ALEx8h5WBUGzh6rqJRIYTG0G/mNl06lwqCIWjaGdw0X91RKG9SUJWot4Rf9qRjfTVV/6Yyj/yXNHYED9VN1VYGjRvutQx/EpXAtbf0aD+yqdI3F4WNdkZUOk63JFvRSvAtX4M+Qefxhl32tzWtUvD1VK7MIZLAaX0vf1W88D8Kvic6eduVwGVjTr6uUW6aTGVt7tV4QvbKgu1WTrk0tuCtNfZ1uRV2QqxJqi8ZgcrbjqseGfkVcJRSzQ5yK3IURMbuiIuRxiIiAiIgIiICIiCzV04kY6N2zmlp+oXIMWw90cj4naOYbeo5H2XZFqPH2Bl7BUxjzsFnd2910cGerpXKbczmjvsNeYUbPHZTT25tRoR/lisOaIO7O6dfRdzLxGN6FdS4Noo5qIZy6Ql5DiSb+XYDoLLl80Vis3DcemhaYmSFjSbmx5qqzoHEFbHTRuyZY9N9L7LR+EMANbNLNKT4THanm872HZRtaZJDc5pCdjvdb18K5mmGeI7tkDvoQo0bTEVLAPKyJgtt5QfzVbYWNJLGNaToS0Wv7KWdRt62+iwcVjEcT5Acxa0myUjTcf4jmp5cjXB7SMwvuOxWFDxrUPc2NkbXOcbAa6krWazEXzz5jrcG/boFOcItEdZA59rXIF9BeySpuLeKbDXWvUEPfza3RoPTqVkiDL8jWt72CsVmOxsvmkY36qFl4thc4Ma/MTtyb7ohO+C97g0yE9gpNseUADkFE8NT+Ix8uls2UW6jdS7nLLK/jp4setqSrbhdeucrMkio6YqerDwj51YknULSVbmdzSCuvod1jzzKOqJdbjdV2WbT5qF4oKHFQdCbH9UVtqadbREXK4xERAREQEREBERAVL2Aggi4IsR1BVSIOVcYcOOppPEjF2OuR3HT1C15zQ8XH+eq7XiWHMnjdG/Y7HmDyIXIsewWSnlcANRqR9l7fvN7ru4uT6nfrOxDTDk/wB1gz0hGo1ClmyteLjXtzHY91jSwlurfZbqvcExlsQcyQGx1Dm/MLch6qim4gfDM+aD+3mOo5EdwseWJrvwO/JYcsRboUS3GP4lTW1Yw+6zaDHqmuEkTQ2OPL/ceATYHkBzK56t7+FWIAPqYTza14vztpp7qBco+FRC7LBSh3Wad1y70aNlnS0hjjc6p8LKL2ysANvXqtorKgNBOg+oXOuMMUDwWNdnO9hsFGky99tOqpQ6R2TbMbc9OSoy33W0cL/D90kQnqHmJr/MGj5iOp6LP/0vRF5iD5o328pfoHjqzTVRtZI/DvFA6ndA4jNG4kdS12q2h8i5nX4VNQSNnjdmaD8w/R46LYcN41imAa8iJ/Q7E9issp+unjy/K2QzK254UfJVjqrLqnoVnt0aSL5ViSnmsY1SturEWJpFGVVRZX6isCha2s7KNI+lmqr0ULWYiB0CK0jO5x9PIiLlcYiIgIiICIiAiIgIiICi8ewJlTHY6PHyu6HoeylEUy2XcHD8awV8UjtMkjdwflcO/wDKwWT5rjZw3adx/wALs/EPDzKlltGyAeV37O7Lk2NYM+N5ZI0xyDY8/p1C7+PkmX/WdmkfJCHLGkZbyuFx16K4yoLTlk8p5O+y7+CsotBFitEIOop8uu4VMNQ5hzMcWnqDbT6KRlhtcHVpUbUQZTbkpF+TFpHfNI51uriVhVFS4g62GpsNFSUsoHcOH3NkpKdzecLP0Crq8KDspcwOynM0kDynqCtE4R44ZBEynmBysuGuHIb2IWzS8cUhbcS/SxumjaI45rGRU72nUuG37rmRd5R6LcMSY/E5jFTAhrdXvdo0BXqrgCOJoMtRlGgvawvysqtJWjsxWaP5JHDtckeyyGcX1LebXfSymcU4Dka3NE8SjcDY27LUZoi0lrgQQbEHko+Y0+sp5WwQ/ECQf9yMO9CVvMNBK+JkoAAewOAvtcXXICxd14KxBslHCNCWsDSOhAsnxEXlyjT8RgqWuLSGsH2ScxzellrddhFXKwuzFmp8trXA5rtslAx3b6KFxehYxpcTewUzCRT+pa4U2E5iH/MDY36osjFanNVSECwuii4ptfWyIi84EREBERAREQEREBERAREQFHY1gkdSzJINR8rh8zT27dlIopls7g4xxHw4+BxjmbmafldycOrehWv5nQkB3mjvYO5t7O7Lv2IYfHMwxytzNP5HqOhXMOJuEX05Jt4kJ0DvXk8cj3Xbx8sy6vrOzTX3xhwt9bqLqYNC07jZZlP/AGXCNx/tuPkJ+yfuH9ldr4NMw3C2Q1lwVN1lVsVjcc1iFSPcy98VUErxQl0v4Vlr4Khv2hKL9xYqbxrBHSuj8wYGEkgi+a4stH+G2LNgmlje7KJbFpPJwFrLqbZwRyPRENZo8BEObK5zgdg43y+i5/8AEWkY2Zjm2DnA5h1tsusYlPZpsLGy4nxZMZKjU3sSf+FC+NQzWKYwbGpad14nEduR9QsAQm2jT7FUfkibHRaL4muAtLGD3B/ZYuN/EFsjC1sZFxzK0YSK1LKp2ppOcOcKurDJM45GB1rjcnoEW4fCp4dSyNPKY/TQL1DbtCIi8toIiICIiAiIgIiICIiAiIgIiIComha5pa4BzSLEHUEKtFI5lxnwWIg58YvCdxzjPI+l+a1SncXNLH/O3Q9xyK7rLGHAtcAQRYg7EHkVyjjDh7+kna9tzE/QHoPunuDb6Ls4uT66vqljTaqHQt6KIe1bFiUdjmChquKxuNiuhVhFLqohUFQl7m6KXoeK6mIWbKbdDqoa68Q0na3i2pkFjIQOy2XgzhCMxCqnb4j3klodqAAd+5XPS5dk4BnEuHw33AI9iUPGHXPsH+FCCGgklwAboOXVRJwWKqha+SNrXOBN26WW7VVLcFpGhBHuFE0OFCGPwwS4Aki/K52UJlcjx/A30z7HVh+U/sVE3XTPiBGwUzs299PVcwaLou3DgTiNtM5zH/I83v0PVFqsbrIpZ/L63REXltBERAREQEREBERAREQEREBERAREQFGcQYO2pgfEdyLsPRw2/hZFfisUIvI6x6bk+gWrYjx0/UQsDe7tT7bK+Mu9xaYXLxzypjJBY4Wc0lrh0LdFCyt3afopzFKlzpnSP3kPmP4uRUZWw31G69GXplljZe0NLHYqy5Z8zcw7rCcEVWiqSVW4KhyJAVv/AMN+IGRsNM85fNdhO2u4XPgVXHIRqDYoXt9CNnBHIrGqpQBoAuSYbxtUxDLmzjo5Z8/xEmItkairD+I1W5wLb9gFpsbLADspPEKmWpfd13HezQszDeEppXNBGVrmk5t7EDQO6KGsvSAIXqnqngqpaL5QewK8Up0+nERF5YIiICIiAiIgIiICIiAiIgIiIPFDYxjeS7ItXbE/d9OpWTi1aWjI35iNT0H8rWJgtccf2t+Lj+u6j6pxJJcSSdyVGThSsrb3WFLEr2u6YyRAYlTZmlRUUlxZ240P8rZaqHda5XQljs45bjq1bceX45P5HH/lGFVQ2NwsSZlxfmpUkOGmoIUfPEWnRbOGxgOVpwWZI2+oWM9qIWUujgvESqzIXKhLqEpbhrFm09Q2V4u3KQbdwuj8G1v9TC+Uta0l5Ayi3lF7X7rkK6P8Kqm0EjOYkvbsVKK2Srp0WfMwORVTK3hEReauIiKQREUAiIgIiICIiAiIgLwleqzVusx3oVM9T6gKqQuc5x5n8uSwJmLOcFjSsXS9DDqI2VqxZY1ISMWJINVDaVHTsuoetp9CVPTtsomqcol1UZTc01h48J34HH/5PT0VcrbhZdXDcG48vVRTZ8hyOP8AtPXsV1Y3ceVyYfN0sSxEKw4XWfJICsWSNWYsN7FYKzXBY740Fq6pXpVJKLPbqU4fx51M/M3Y/MOqiCUDlCbHXKDi6GVt8wabbFerkee22i8Uq6fWwXq8S686Vd6vCURNpERFQEREBERAREQEREBW6ht2uH4Sri8UjXgFj1A6LOrocrux191hyrq3t343faOkKxJlnTMUdUNKq3jFmcsVuHZtXaN/VSFJBnfY7DUq/WbaKJEZX8jWMWhaW5RoLf59Vo9eHRktfq3kVv1fFutZxOmDgQdVfHLTDPi3ECyoI0Jv0PVX21CipT4bzGdQdQrzJCND9F0Ttw5Y6ukiRfZWXNXjJVevdSzsYkjFjuCzpI1jvagxiVTdVvYrZULvCUVBKKE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59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DZ" sz="6600" dirty="0" smtClean="0"/>
              <a:t>أهميّة البيئة التّربوية</a:t>
            </a:r>
            <a:endParaRPr lang="fr-FR" sz="6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r" rtl="1"/>
            <a:r>
              <a:rPr lang="ar-DZ" sz="7200" dirty="0" smtClean="0"/>
              <a:t>كيف سيكون الأثر على التّلاميذ إذا وفّرنا لهم بيئة جيّدة؟</a:t>
            </a:r>
            <a:endParaRPr lang="fr-FR" sz="7200" dirty="0"/>
          </a:p>
          <a:p>
            <a:pPr marL="0" indent="0" algn="r" rtl="1">
              <a:buNone/>
            </a:pP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0193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rtl="1"/>
            <a:r>
              <a:rPr lang="ar-DZ" b="1" dirty="0"/>
              <a:t>بعض مظاهر البيئة الصّحية: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algn="r" rtl="1"/>
            <a:r>
              <a:rPr lang="ar-DZ" sz="3200" dirty="0" smtClean="0"/>
              <a:t> الاحترام </a:t>
            </a:r>
            <a:r>
              <a:rPr lang="ar-DZ" sz="3200" dirty="0"/>
              <a:t>المتبادل</a:t>
            </a:r>
            <a:endParaRPr lang="fr-FR" dirty="0"/>
          </a:p>
          <a:p>
            <a:pPr lvl="1" algn="r" rtl="1"/>
            <a:r>
              <a:rPr lang="ar-DZ" sz="3200" dirty="0" smtClean="0"/>
              <a:t> الفكاهة </a:t>
            </a:r>
            <a:r>
              <a:rPr lang="ar-DZ" sz="3200" dirty="0"/>
              <a:t>ودعابة في حدود</a:t>
            </a:r>
            <a:endParaRPr lang="fr-FR" dirty="0"/>
          </a:p>
          <a:p>
            <a:pPr lvl="1" algn="r" rtl="1"/>
            <a:r>
              <a:rPr lang="ar-DZ" sz="3200" dirty="0" smtClean="0"/>
              <a:t> الحوار</a:t>
            </a:r>
            <a:endParaRPr lang="fr-FR" dirty="0"/>
          </a:p>
          <a:p>
            <a:pPr lvl="1" algn="r" rtl="1"/>
            <a:r>
              <a:rPr lang="ar-DZ" sz="3200" dirty="0" smtClean="0"/>
              <a:t> التّعبير </a:t>
            </a:r>
            <a:r>
              <a:rPr lang="ar-DZ" sz="3200" dirty="0"/>
              <a:t>عن المشاعر</a:t>
            </a:r>
            <a:endParaRPr lang="fr-FR" dirty="0"/>
          </a:p>
          <a:p>
            <a:pPr lvl="1" algn="r" rtl="1"/>
            <a:r>
              <a:rPr lang="ar-DZ" sz="3200" dirty="0" smtClean="0"/>
              <a:t> التّعاون</a:t>
            </a:r>
            <a:endParaRPr lang="fr-FR" dirty="0"/>
          </a:p>
          <a:p>
            <a:pPr lvl="1" algn="r" rtl="1"/>
            <a:r>
              <a:rPr lang="ar-DZ" sz="3200" dirty="0" smtClean="0"/>
              <a:t> الدّعم</a:t>
            </a:r>
            <a:endParaRPr lang="fr-FR" dirty="0"/>
          </a:p>
          <a:p>
            <a:pPr lvl="1" algn="r" rtl="1"/>
            <a:r>
              <a:rPr lang="ar-DZ" sz="3200" dirty="0" smtClean="0"/>
              <a:t> الأمن </a:t>
            </a:r>
            <a:r>
              <a:rPr lang="ar-DZ" sz="3200" dirty="0"/>
              <a:t>(لا يهينه أحد، لا يرغمه أحد، ...)</a:t>
            </a:r>
            <a:endParaRPr lang="fr-FR" dirty="0"/>
          </a:p>
          <a:p>
            <a:pPr lvl="1" algn="r" rtl="1"/>
            <a:r>
              <a:rPr lang="ar-DZ" sz="3200" dirty="0" smtClean="0"/>
              <a:t> عمل </a:t>
            </a:r>
            <a:r>
              <a:rPr lang="ar-DZ" sz="3200" dirty="0"/>
              <a:t>وإنتاج</a:t>
            </a:r>
            <a:endParaRPr lang="fr-FR" dirty="0"/>
          </a:p>
          <a:p>
            <a:pPr algn="r" rtl="1">
              <a:buBlip>
                <a:blip r:embed="rId2"/>
              </a:buBlip>
            </a:pP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6968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rtl="1"/>
            <a:r>
              <a:rPr lang="ar-DZ" sz="6000" dirty="0" smtClean="0">
                <a:cs typeface="AF_Unizah" pitchFamily="2" charset="-78"/>
              </a:rPr>
              <a:t>مظاهر طبيعية في المراهق تقلق الكبار</a:t>
            </a:r>
            <a:endParaRPr lang="fr-FR" sz="6000" dirty="0">
              <a:cs typeface="AF_Unizah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r" rtl="1"/>
            <a:r>
              <a:rPr lang="ar-DZ" sz="3600" dirty="0"/>
              <a:t>هي المرحلة الانتقالية بين </a:t>
            </a:r>
            <a:r>
              <a:rPr lang="ar-DZ" sz="3600" dirty="0" smtClean="0"/>
              <a:t>مرحلتي </a:t>
            </a:r>
            <a:r>
              <a:rPr lang="ar-DZ" sz="3600" dirty="0"/>
              <a:t>الطّفولة </a:t>
            </a:r>
            <a:r>
              <a:rPr lang="ar-DZ" sz="3600" dirty="0" smtClean="0"/>
              <a:t>والرّشد </a:t>
            </a:r>
            <a:r>
              <a:rPr lang="ar-DZ" sz="3600" dirty="0"/>
              <a:t>(الرّجولة)</a:t>
            </a:r>
            <a:endParaRPr lang="fr-FR" sz="2000" dirty="0"/>
          </a:p>
          <a:p>
            <a:pPr lvl="0" algn="r" rtl="1"/>
            <a:r>
              <a:rPr lang="ar-DZ" sz="3600" dirty="0"/>
              <a:t>راهق = اقترب من ...</a:t>
            </a:r>
            <a:endParaRPr lang="fr-FR" sz="2000" dirty="0"/>
          </a:p>
          <a:p>
            <a:pPr lvl="0" algn="r" rtl="1"/>
            <a:r>
              <a:rPr lang="ar-DZ" sz="3600" dirty="0"/>
              <a:t>الاقتراب من النّضج الجسمي والعقلي والنّفسي والاجتماعي = النّمو السّريع والمتلاحق في كلّ المجالات السّابقة</a:t>
            </a:r>
            <a:endParaRPr lang="fr-FR" sz="2000" dirty="0"/>
          </a:p>
          <a:p>
            <a:pPr lvl="0" algn="r" rtl="1"/>
            <a:r>
              <a:rPr lang="ar-DZ" sz="3600" dirty="0"/>
              <a:t>البلوغ لا يعني </a:t>
            </a:r>
            <a:r>
              <a:rPr lang="ar-DZ" sz="3600" dirty="0" smtClean="0"/>
              <a:t>النّضج</a:t>
            </a:r>
          </a:p>
          <a:p>
            <a:pPr algn="r" rtl="1"/>
            <a:r>
              <a:rPr lang="ar-DZ" sz="3600" dirty="0"/>
              <a:t>مزيج من الطّفولة والرّجولة</a:t>
            </a:r>
            <a:endParaRPr lang="fr-FR" sz="3600" dirty="0"/>
          </a:p>
          <a:p>
            <a:pPr lvl="0" algn="r" rtl="1"/>
            <a:endParaRPr lang="fr-FR" sz="2000" dirty="0"/>
          </a:p>
          <a:p>
            <a:pPr algn="r" rtl="1">
              <a:buBlip>
                <a:blip r:embed="rId2"/>
              </a:buBlip>
            </a:pPr>
            <a:endParaRPr lang="fr-FR" sz="8800" dirty="0"/>
          </a:p>
        </p:txBody>
      </p:sp>
    </p:spTree>
    <p:extLst>
      <p:ext uri="{BB962C8B-B14F-4D97-AF65-F5344CB8AC3E}">
        <p14:creationId xmlns:p14="http://schemas.microsoft.com/office/powerpoint/2010/main" val="9995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932</TotalTime>
  <Words>2836</Words>
  <Application>Microsoft Office PowerPoint</Application>
  <PresentationFormat>Grand écran</PresentationFormat>
  <Paragraphs>334</Paragraphs>
  <Slides>62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72" baseType="lpstr">
      <vt:lpstr>AF_Unizah</vt:lpstr>
      <vt:lpstr>AGA Arabesque</vt:lpstr>
      <vt:lpstr>Arial</vt:lpstr>
      <vt:lpstr>Calibri</vt:lpstr>
      <vt:lpstr>Symbol</vt:lpstr>
      <vt:lpstr>Tw Cen MT</vt:lpstr>
      <vt:lpstr>Tw Cen MT Condensed</vt:lpstr>
      <vt:lpstr>Wingdings</vt:lpstr>
      <vt:lpstr>Wingdings 3</vt:lpstr>
      <vt:lpstr>Intégral</vt:lpstr>
      <vt:lpstr>كيف تكسب تلميذك؟</vt:lpstr>
      <vt:lpstr>المدخل</vt:lpstr>
      <vt:lpstr>أهداف البرنامج</vt:lpstr>
      <vt:lpstr>ابحث بين الحضور عن:</vt:lpstr>
      <vt:lpstr>ماذا تغيّر؟</vt:lpstr>
      <vt:lpstr>أهميّة البيئة التّربوية</vt:lpstr>
      <vt:lpstr>أهميّة البيئة التّربوية</vt:lpstr>
      <vt:lpstr>بعض مظاهر البيئة الصّحية: </vt:lpstr>
      <vt:lpstr>مظاهر طبيعية في المراهق تقلق الكبار</vt:lpstr>
      <vt:lpstr>مظاهر طبيعية في المراهق تقلق الكبار</vt:lpstr>
      <vt:lpstr>مظاهر طبيعية في المراهق تقلق الكبار</vt:lpstr>
      <vt:lpstr>مظاهر طبيعية في المراهق تقلق الكبار</vt:lpstr>
      <vt:lpstr>مظاهر طبيعية في المراهق تقلق الكبار</vt:lpstr>
      <vt:lpstr>   توقّف، هناك مشكلة!</vt:lpstr>
      <vt:lpstr>صفات تزعج المراهق من الكبار! </vt:lpstr>
      <vt:lpstr>صفات تدمّر المراهق! </vt:lpstr>
      <vt:lpstr>صفات تدمّر المراهق! </vt:lpstr>
      <vt:lpstr>ماذا يريد المراهق منّا؟</vt:lpstr>
      <vt:lpstr>ماذا يريد المراهق منّا؟</vt:lpstr>
      <vt:lpstr>أجمل لحظات المراهق!</vt:lpstr>
      <vt:lpstr>أجمل لحظات المراهق</vt:lpstr>
      <vt:lpstr>أجمل لحظات المراهق</vt:lpstr>
      <vt:lpstr>أجمل لحظات المراهق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كيف تكسب المراهق؟</vt:lpstr>
      <vt:lpstr>بعض أنماط الشّخصيات عند التّلاميذ</vt:lpstr>
      <vt:lpstr>بعض أنماط الشّخصيات عند التّلاميذ</vt:lpstr>
      <vt:lpstr>بعض أنماط الشّخصيات عند التّلاميذ</vt:lpstr>
      <vt:lpstr>بعض أنماط الشّخصيات عند التّلاميذ</vt:lpstr>
      <vt:lpstr>بعض أنماط الشّخصيات عند التّلاميذ</vt:lpstr>
      <vt:lpstr>كيف تتعامل مع الشّخصيات الصّعبة؟</vt:lpstr>
      <vt:lpstr>كيف تتعامل مع الشّخصيات الصّعبة؟</vt:lpstr>
      <vt:lpstr>كيف تتعامل مع الشّخصيات الصّعبة؟</vt:lpstr>
      <vt:lpstr>كيف تتعامل مع الشّخصيات الصّعبة؟</vt:lpstr>
      <vt:lpstr>Présentation PowerPoint</vt:lpstr>
      <vt:lpstr>كيف تتعامل مع الشّخصيات الصّعبة؟</vt:lpstr>
      <vt:lpstr>المشوّش (المرح)</vt:lpstr>
      <vt:lpstr>المشوّش (المرح – الحركي)</vt:lpstr>
      <vt:lpstr>كيف نتعامل مع المشوّش (المرح)؟</vt:lpstr>
      <vt:lpstr>كيف نتعامل مع المشوّش (المرح)؟</vt:lpstr>
      <vt:lpstr>كيف نتعامل مع المشوّش (المرح)؟</vt:lpstr>
      <vt:lpstr>المشوّش (الحركي)</vt:lpstr>
      <vt:lpstr>كيف نتعامل مع المشوّش (الحركي)؟</vt:lpstr>
      <vt:lpstr>كيف نتعامل مع المشوّش (الحركي)؟</vt:lpstr>
      <vt:lpstr>الانعزالي</vt:lpstr>
      <vt:lpstr>كيف نتعامل مع التّلميذ الانعزالي؟</vt:lpstr>
      <vt:lpstr>التّلميذ القائد (العدواني – الوقح)</vt:lpstr>
      <vt:lpstr>كيف نتعامل مع التّلميذ الانعزالي؟</vt:lpstr>
      <vt:lpstr>كيف نتعامل مع التّلميذ القائد؟</vt:lpstr>
      <vt:lpstr>في الختام...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كيف تكسب تلميذك؟</dc:title>
  <dc:creator>Belg Razik</dc:creator>
  <cp:lastModifiedBy>Belg Razik</cp:lastModifiedBy>
  <cp:revision>47</cp:revision>
  <dcterms:created xsi:type="dcterms:W3CDTF">2013-01-22T16:41:55Z</dcterms:created>
  <dcterms:modified xsi:type="dcterms:W3CDTF">2013-01-23T08:46:46Z</dcterms:modified>
</cp:coreProperties>
</file>